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65" r:id="rId2"/>
    <p:sldId id="266" r:id="rId3"/>
    <p:sldId id="274" r:id="rId4"/>
    <p:sldId id="275" r:id="rId5"/>
    <p:sldId id="276" r:id="rId6"/>
    <p:sldId id="257" r:id="rId7"/>
    <p:sldId id="259" r:id="rId8"/>
    <p:sldId id="278" r:id="rId9"/>
    <p:sldId id="277" r:id="rId10"/>
    <p:sldId id="271" r:id="rId11"/>
    <p:sldId id="272" r:id="rId12"/>
    <p:sldId id="273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9" d="100"/>
          <a:sy n="39" d="100"/>
        </p:scale>
        <p:origin x="-13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62B398-DEFA-4F86-A63C-978AA536048B}" type="datetimeFigureOut">
              <a:rPr lang="en-US" smtClean="0"/>
              <a:pPr/>
              <a:t>8/16/2013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FC3A5E-9838-42BA-9801-D0DCD0A3040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08104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E9A26F-E86A-428C-9CE3-0FE9E8187DA9}" type="datetimeFigureOut">
              <a:rPr lang="en-US" smtClean="0"/>
              <a:pPr/>
              <a:t>8/16/2013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41E73E-2F73-40CB-A340-F49803C1CF9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67292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/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fld id="{837656C0-9CDA-3245-B697-9FD86C1366B2}" type="slidenum">
              <a:rPr lang="en-US" sz="1200">
                <a:latin typeface="Arial"/>
                <a:ea typeface="Arial"/>
                <a:cs typeface="Arial"/>
              </a:rPr>
              <a:pPr eaLnBrk="1" hangingPunct="1"/>
              <a:t>1</a:t>
            </a:fld>
            <a:endParaRPr lang="en-US" sz="1200" dirty="0">
              <a:latin typeface="Arial"/>
              <a:ea typeface="Arial"/>
              <a:cs typeface="Arial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BE2A2-C6E1-4DDE-B859-914570E5184B}" type="datetimeFigureOut">
              <a:rPr lang="en-US" smtClean="0"/>
              <a:pPr/>
              <a:t>8/16/2013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AEC54-F1F6-4FAE-B9D4-D6A05034E7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54762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BE2A2-C6E1-4DDE-B859-914570E5184B}" type="datetimeFigureOut">
              <a:rPr lang="en-US" smtClean="0"/>
              <a:pPr/>
              <a:t>8/16/2013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AEC54-F1F6-4FAE-B9D4-D6A05034E7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19065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BE2A2-C6E1-4DDE-B859-914570E5184B}" type="datetimeFigureOut">
              <a:rPr lang="en-US" smtClean="0"/>
              <a:pPr/>
              <a:t>8/16/2013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AEC54-F1F6-4FAE-B9D4-D6A05034E7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9878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Coordinate Algebra PPT bgd Instruction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" y="-38100"/>
            <a:ext cx="9134475" cy="668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0600" y="640567"/>
            <a:ext cx="7855776" cy="4998233"/>
          </a:xfrm>
          <a:noFill/>
          <a:ln>
            <a:noFill/>
          </a:ln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0"/>
          </p:nvPr>
        </p:nvSpPr>
        <p:spPr>
          <a:xfrm>
            <a:off x="1015283" y="6303114"/>
            <a:ext cx="5530850" cy="264966"/>
          </a:xfr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buNone/>
              <a:defRPr sz="1600" b="0" i="0" baseline="0">
                <a:solidFill>
                  <a:srgbClr val="FF0000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297863" y="5497513"/>
            <a:ext cx="728662" cy="282575"/>
          </a:xfrm>
        </p:spPr>
        <p:txBody>
          <a:bodyPr/>
          <a:lstStyle>
            <a:lvl1pPr>
              <a:defRPr sz="1800" b="1">
                <a:solidFill>
                  <a:srgbClr val="000000"/>
                </a:solidFill>
                <a:latin typeface="Arial"/>
                <a:ea typeface="ＭＳ Ｐゴシック" charset="0"/>
                <a:cs typeface="Arial"/>
              </a:defRPr>
            </a:lvl1pPr>
          </a:lstStyle>
          <a:p>
            <a:pPr>
              <a:defRPr/>
            </a:pPr>
            <a:fld id="{61002435-FE0F-AD4B-ABF4-2A6AB94313D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72655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Coordinate Algebra PPT bgd Instruction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" y="-38100"/>
            <a:ext cx="9134475" cy="67640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0600" y="640567"/>
            <a:ext cx="7855776" cy="4998233"/>
          </a:xfrm>
          <a:noFill/>
          <a:ln>
            <a:noFill/>
          </a:ln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0" hasCustomPrompt="1"/>
          </p:nvPr>
        </p:nvSpPr>
        <p:spPr>
          <a:xfrm>
            <a:off x="1015283" y="6303114"/>
            <a:ext cx="5530850" cy="264966"/>
          </a:xfrm>
        </p:spPr>
        <p:txBody>
          <a:bodyPr>
            <a:noAutofit/>
          </a:bodyPr>
          <a:lstStyle>
            <a:lvl1pPr marL="0" indent="0" rtl="0">
              <a:spcBef>
                <a:spcPts val="0"/>
              </a:spcBef>
              <a:buNone/>
              <a:defRPr sz="1600" b="0" i="0" baseline="0">
                <a:solidFill>
                  <a:srgbClr val="FF0000"/>
                </a:solidFill>
                <a:latin typeface="Arial"/>
                <a:cs typeface="Arial"/>
              </a:defRPr>
            </a:lvl1pPr>
          </a:lstStyle>
          <a:p>
            <a:pPr rtl="0"/>
            <a:r>
              <a:rPr lang="en-US" dirty="0" smtClean="0"/>
              <a:t>2.3.2: Solving Systems of Linear Inequalities</a:t>
            </a:r>
            <a:endParaRPr lang="en-US" sz="1500" b="0" i="0" u="none" strike="noStrike" baseline="30000" dirty="0" smtClean="0">
              <a:solidFill>
                <a:srgbClr val="000000"/>
              </a:solidFill>
              <a:latin typeface="HelveticaNeueLTStd-MdCn"/>
            </a:endParaRPr>
          </a:p>
        </p:txBody>
      </p:sp>
      <p:sp>
        <p:nvSpPr>
          <p:cNvPr id="5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297863" y="5497513"/>
            <a:ext cx="728662" cy="282575"/>
          </a:xfrm>
        </p:spPr>
        <p:txBody>
          <a:bodyPr/>
          <a:lstStyle>
            <a:lvl1pPr>
              <a:defRPr sz="1800" b="1" i="0">
                <a:solidFill>
                  <a:srgbClr val="000000"/>
                </a:solidFill>
                <a:latin typeface="Arial"/>
                <a:ea typeface="ＭＳ Ｐゴシック" charset="0"/>
                <a:cs typeface="Arial"/>
              </a:defRPr>
            </a:lvl1pPr>
          </a:lstStyle>
          <a:p>
            <a:pPr>
              <a:defRPr/>
            </a:pPr>
            <a:fld id="{E6C14A04-0FA6-6F48-B944-BD6478DD1BE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37299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BE2A2-C6E1-4DDE-B859-914570E5184B}" type="datetimeFigureOut">
              <a:rPr lang="en-US" smtClean="0"/>
              <a:pPr/>
              <a:t>8/16/2013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AEC54-F1F6-4FAE-B9D4-D6A05034E7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770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BE2A2-C6E1-4DDE-B859-914570E5184B}" type="datetimeFigureOut">
              <a:rPr lang="en-US" smtClean="0"/>
              <a:pPr/>
              <a:t>8/16/2013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AEC54-F1F6-4FAE-B9D4-D6A05034E7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11874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BE2A2-C6E1-4DDE-B859-914570E5184B}" type="datetimeFigureOut">
              <a:rPr lang="en-US" smtClean="0"/>
              <a:pPr/>
              <a:t>8/16/2013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AEC54-F1F6-4FAE-B9D4-D6A05034E7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4980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BE2A2-C6E1-4DDE-B859-914570E5184B}" type="datetimeFigureOut">
              <a:rPr lang="en-US" smtClean="0"/>
              <a:pPr/>
              <a:t>8/16/2013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AEC54-F1F6-4FAE-B9D4-D6A05034E7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2192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BE2A2-C6E1-4DDE-B859-914570E5184B}" type="datetimeFigureOut">
              <a:rPr lang="en-US" smtClean="0"/>
              <a:pPr/>
              <a:t>8/16/2013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AEC54-F1F6-4FAE-B9D4-D6A05034E7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72953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BE2A2-C6E1-4DDE-B859-914570E5184B}" type="datetimeFigureOut">
              <a:rPr lang="en-US" smtClean="0"/>
              <a:pPr/>
              <a:t>8/16/2013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AEC54-F1F6-4FAE-B9D4-D6A05034E7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93111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BE2A2-C6E1-4DDE-B859-914570E5184B}" type="datetimeFigureOut">
              <a:rPr lang="en-US" smtClean="0"/>
              <a:pPr/>
              <a:t>8/16/2013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AEC54-F1F6-4FAE-B9D4-D6A05034E7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94500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BE2A2-C6E1-4DDE-B859-914570E5184B}" type="datetimeFigureOut">
              <a:rPr lang="en-US" smtClean="0"/>
              <a:pPr/>
              <a:t>8/16/2013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AEC54-F1F6-4FAE-B9D4-D6A05034E7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1666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7BE2A2-C6E1-4DDE-B859-914570E5184B}" type="datetimeFigureOut">
              <a:rPr lang="en-US" smtClean="0"/>
              <a:pPr/>
              <a:t>8/16/2013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2AEC54-F1F6-4FAE-B9D4-D6A05034E7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4365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6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youtu.be/YgaEi-TsAsg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ubtitle 2"/>
          <p:cNvSpPr>
            <a:spLocks noGrp="1"/>
          </p:cNvSpPr>
          <p:nvPr>
            <p:ph type="subTitle" idx="1"/>
          </p:nvPr>
        </p:nvSpPr>
        <p:spPr>
          <a:xfrm>
            <a:off x="641350" y="641350"/>
            <a:ext cx="7854950" cy="499745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sz="4400" b="1" dirty="0" smtClean="0">
                <a:cs typeface="MS PGothic" charset="0"/>
              </a:rPr>
              <a:t>Lesson 1.1</a:t>
            </a:r>
          </a:p>
          <a:p>
            <a:pPr algn="l" eaLnBrk="1" hangingPunct="1"/>
            <a:endParaRPr lang="en-US" b="1" dirty="0">
              <a:cs typeface="MS PGothic" charset="0"/>
            </a:endParaRPr>
          </a:p>
          <a:p>
            <a:pPr algn="ctr" eaLnBrk="1" hangingPunct="1"/>
            <a:r>
              <a:rPr lang="en-US" sz="4400" b="1" dirty="0" smtClean="0">
                <a:cs typeface="MS PGothic" charset="0"/>
              </a:rPr>
              <a:t>Translating &amp; Creating Expressions </a:t>
            </a:r>
          </a:p>
          <a:p>
            <a:pPr algn="l" eaLnBrk="1" hangingPunct="1"/>
            <a:endParaRPr lang="en-US" b="1" dirty="0" smtClean="0">
              <a:cs typeface="MS PGothic" charset="0"/>
            </a:endParaRPr>
          </a:p>
          <a:p>
            <a:pPr algn="l" eaLnBrk="1" hangingPunct="1"/>
            <a:endParaRPr lang="en-US" b="1" dirty="0" smtClean="0">
              <a:cs typeface="MS PGothic" charset="0"/>
            </a:endParaRPr>
          </a:p>
          <a:p>
            <a:pPr algn="l" eaLnBrk="1" hangingPunct="1"/>
            <a:r>
              <a:rPr lang="en-US" b="1" dirty="0" smtClean="0">
                <a:cs typeface="MS PGothic" charset="0"/>
              </a:rPr>
              <a:t>EQ: How are verbal phrases translated into algebraic</a:t>
            </a:r>
          </a:p>
          <a:p>
            <a:pPr algn="l" eaLnBrk="1" hangingPunct="1"/>
            <a:r>
              <a:rPr lang="en-US" b="1" dirty="0" smtClean="0">
                <a:cs typeface="MS PGothic" charset="0"/>
              </a:rPr>
              <a:t>       expressions? (standard A.SSE.1)</a:t>
            </a:r>
          </a:p>
        </p:txBody>
      </p:sp>
      <p:sp>
        <p:nvSpPr>
          <p:cNvPr id="15362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1016000" y="6246813"/>
            <a:ext cx="5530850" cy="265112"/>
          </a:xfrm>
        </p:spPr>
        <p:txBody>
          <a:bodyPr/>
          <a:lstStyle/>
          <a:p>
            <a:r>
              <a:rPr lang="en-US" dirty="0" smtClean="0">
                <a:cs typeface="MS PGothic" charset="0"/>
              </a:rPr>
              <a:t>1.1.1: Identifying Terms, Factors, and Coefficients</a:t>
            </a:r>
          </a:p>
        </p:txBody>
      </p:sp>
      <p:sp>
        <p:nvSpPr>
          <p:cNvPr id="15363" name="Slide Number Placeholder 1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fld id="{BE582981-8EB1-7340-AD11-5A12DEAC312C}" type="slidenum"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</a:rPr>
              <a:pPr eaLnBrk="1" hangingPunct="1"/>
              <a:t>1</a:t>
            </a:fld>
            <a:endParaRPr lang="en-US" sz="1800" dirty="0">
              <a:solidFill>
                <a:srgbClr val="000000"/>
              </a:solidFill>
              <a:latin typeface="Arial"/>
              <a:ea typeface="Arial"/>
              <a:cs typeface="Arial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733800" y="5410200"/>
            <a:ext cx="15634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3"/>
              </a:rPr>
              <a:t>40 Expressions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716151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ubtitle 1"/>
          <p:cNvSpPr>
            <a:spLocks noGrp="1"/>
          </p:cNvSpPr>
          <p:nvPr>
            <p:ph type="subTitle" idx="1"/>
          </p:nvPr>
        </p:nvSpPr>
        <p:spPr>
          <a:xfrm>
            <a:off x="641350" y="641350"/>
            <a:ext cx="7854950" cy="499745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3200" b="1" u="sng" dirty="0" smtClean="0">
                <a:cs typeface="MS PGothic" charset="0"/>
              </a:rPr>
              <a:t>Directions</a:t>
            </a:r>
            <a:r>
              <a:rPr lang="en-US" sz="3200" b="1" dirty="0" smtClean="0">
                <a:cs typeface="MS PGothic" charset="0"/>
              </a:rPr>
              <a:t>: Translate the following verbal expressions to algebraic expressions.</a:t>
            </a:r>
            <a:endParaRPr lang="en-US" sz="3200" b="1" dirty="0">
              <a:cs typeface="MS PGothic" charset="0"/>
            </a:endParaRPr>
          </a:p>
          <a:p>
            <a:pPr eaLnBrk="1" hangingPunct="1"/>
            <a:endParaRPr lang="en-US" dirty="0">
              <a:cs typeface="MS PGothic" charset="0"/>
            </a:endParaRPr>
          </a:p>
          <a:p>
            <a:pPr marL="457200" indent="-457200" algn="l" eaLnBrk="1" hangingPunct="1">
              <a:buFont typeface="+mj-lt"/>
              <a:buAutoNum type="arabicPeriod"/>
            </a:pPr>
            <a:r>
              <a:rPr lang="en-US" dirty="0" smtClean="0">
                <a:cs typeface="MS PGothic" charset="0"/>
              </a:rPr>
              <a:t>Five more than x</a:t>
            </a:r>
          </a:p>
          <a:p>
            <a:pPr marL="457200" indent="-457200" algn="l" eaLnBrk="1" hangingPunct="1">
              <a:buFont typeface="+mj-lt"/>
              <a:buAutoNum type="arabicPeriod"/>
            </a:pPr>
            <a:r>
              <a:rPr lang="en-US" dirty="0" smtClean="0">
                <a:cs typeface="MS PGothic" charset="0"/>
              </a:rPr>
              <a:t>The quotient of x and 2</a:t>
            </a:r>
          </a:p>
          <a:p>
            <a:pPr marL="457200" indent="-457200" algn="l" eaLnBrk="1" hangingPunct="1">
              <a:buFont typeface="+mj-lt"/>
              <a:buAutoNum type="arabicPeriod"/>
            </a:pPr>
            <a:r>
              <a:rPr lang="en-US" dirty="0" smtClean="0">
                <a:cs typeface="MS PGothic" charset="0"/>
              </a:rPr>
              <a:t>Two less than 7 times a number, y</a:t>
            </a:r>
          </a:p>
          <a:p>
            <a:pPr marL="457200" indent="-457200" algn="l" eaLnBrk="1" hangingPunct="1">
              <a:buFont typeface="+mj-lt"/>
              <a:buAutoNum type="arabicPeriod"/>
            </a:pPr>
            <a:r>
              <a:rPr lang="en-US" dirty="0" smtClean="0">
                <a:cs typeface="MS PGothic" charset="0"/>
              </a:rPr>
              <a:t>Three more than the product of 4 and a number, x</a:t>
            </a:r>
          </a:p>
          <a:p>
            <a:pPr marL="457200" indent="-457200" algn="l" eaLnBrk="1" hangingPunct="1">
              <a:buFont typeface="+mj-lt"/>
              <a:buAutoNum type="arabicPeriod"/>
            </a:pPr>
            <a:r>
              <a:rPr lang="en-US" dirty="0" smtClean="0">
                <a:cs typeface="MS PGothic" charset="0"/>
              </a:rPr>
              <a:t>Sarah’s age, a, decreased by 2</a:t>
            </a:r>
          </a:p>
          <a:p>
            <a:pPr marL="457200" indent="-457200" algn="l" eaLnBrk="1" hangingPunct="1">
              <a:buFont typeface="+mj-lt"/>
              <a:buAutoNum type="arabicPeriod"/>
            </a:pPr>
            <a:r>
              <a:rPr lang="en-US" dirty="0" smtClean="0">
                <a:cs typeface="MS PGothic" charset="0"/>
              </a:rPr>
              <a:t>Earns $8 per hour for x hours</a:t>
            </a:r>
          </a:p>
          <a:p>
            <a:pPr marL="457200" indent="-457200" algn="l" eaLnBrk="1" hangingPunct="1">
              <a:buFont typeface="+mj-lt"/>
              <a:buAutoNum type="arabicPeriod"/>
            </a:pPr>
            <a:endParaRPr lang="en-US" dirty="0" smtClean="0">
              <a:cs typeface="MS PGothic" charset="0"/>
            </a:endParaRPr>
          </a:p>
          <a:p>
            <a:pPr marL="457200" indent="-457200" algn="l" eaLnBrk="1" hangingPunct="1">
              <a:buFont typeface="+mj-lt"/>
              <a:buAutoNum type="arabicPeriod"/>
            </a:pPr>
            <a:endParaRPr lang="en-US" dirty="0">
              <a:cs typeface="MS PGothic" charset="0"/>
            </a:endParaRPr>
          </a:p>
        </p:txBody>
      </p:sp>
      <p:sp>
        <p:nvSpPr>
          <p:cNvPr id="19488" name="Slide Number Placeholder 1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fld id="{03A35454-6675-B149-A58B-EBDFF46BFF43}" type="slidenum">
              <a:rPr lang="en-US" sz="1800">
                <a:solidFill>
                  <a:srgbClr val="000000"/>
                </a:solidFill>
                <a:latin typeface="Arial"/>
                <a:cs typeface="Arial"/>
              </a:rPr>
              <a:pPr eaLnBrk="1" hangingPunct="1"/>
              <a:t>10</a:t>
            </a:fld>
            <a:endParaRPr lang="en-US" sz="18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19489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1016000" y="6245225"/>
            <a:ext cx="5530850" cy="265113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dirty="0">
                <a:cs typeface="MS PGothic" charset="0"/>
              </a:rPr>
              <a:t>1.1.1: Identifying Terms, Factors, and Coefficients</a:t>
            </a:r>
          </a:p>
          <a:p>
            <a:pPr>
              <a:spcBef>
                <a:spcPct val="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1249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ubtitle 1"/>
          <p:cNvSpPr>
            <a:spLocks noGrp="1"/>
          </p:cNvSpPr>
          <p:nvPr>
            <p:ph type="subTitle" idx="1"/>
          </p:nvPr>
        </p:nvSpPr>
        <p:spPr>
          <a:xfrm>
            <a:off x="609600" y="457200"/>
            <a:ext cx="8305800" cy="5334000"/>
          </a:xfrm>
        </p:spPr>
        <p:txBody>
          <a:bodyPr>
            <a:normAutofit lnSpcReduction="10000"/>
          </a:bodyPr>
          <a:lstStyle/>
          <a:p>
            <a:r>
              <a:rPr lang="en-US" sz="2800" b="1" u="sng" dirty="0" smtClean="0">
                <a:cs typeface="MS PGothic" charset="0"/>
              </a:rPr>
              <a:t>Directions</a:t>
            </a:r>
            <a:r>
              <a:rPr lang="en-US" sz="2800" b="1" dirty="0">
                <a:cs typeface="MS PGothic" charset="0"/>
              </a:rPr>
              <a:t>: Translate the following verbal expressions to algebraic expressions</a:t>
            </a:r>
            <a:r>
              <a:rPr lang="en-US" sz="2800" b="1" dirty="0" smtClean="0">
                <a:cs typeface="MS PGothic" charset="0"/>
              </a:rPr>
              <a:t>.</a:t>
            </a:r>
          </a:p>
          <a:p>
            <a:endParaRPr lang="en-US" sz="2800" b="1" dirty="0">
              <a:cs typeface="MS PGothic" charset="0"/>
            </a:endParaRPr>
          </a:p>
          <a:p>
            <a:pPr algn="l" eaLnBrk="1" hangingPunct="1"/>
            <a:r>
              <a:rPr lang="en-US" sz="2200" dirty="0" smtClean="0">
                <a:cs typeface="MS PGothic" charset="0"/>
              </a:rPr>
              <a:t>7.  Th</a:t>
            </a:r>
            <a:r>
              <a:rPr lang="en-US" dirty="0" smtClean="0">
                <a:cs typeface="MS PGothic" charset="0"/>
              </a:rPr>
              <a:t>ere are twice as many flute players as there are</a:t>
            </a:r>
          </a:p>
          <a:p>
            <a:pPr algn="l" eaLnBrk="1" hangingPunct="1"/>
            <a:r>
              <a:rPr lang="en-US" dirty="0">
                <a:cs typeface="MS PGothic" charset="0"/>
              </a:rPr>
              <a:t> </a:t>
            </a:r>
            <a:r>
              <a:rPr lang="en-US" dirty="0" smtClean="0">
                <a:cs typeface="MS PGothic" charset="0"/>
              </a:rPr>
              <a:t>    trumpet players in the band.  If there are </a:t>
            </a:r>
            <a:r>
              <a:rPr lang="en-US" i="1" dirty="0" smtClean="0">
                <a:cs typeface="MS PGothic" charset="0"/>
              </a:rPr>
              <a:t>n</a:t>
            </a:r>
            <a:r>
              <a:rPr lang="en-US" dirty="0" smtClean="0">
                <a:cs typeface="MS PGothic" charset="0"/>
              </a:rPr>
              <a:t> </a:t>
            </a:r>
            <a:r>
              <a:rPr lang="en-US" dirty="0" smtClean="0">
                <a:cs typeface="MS PGothic" charset="0"/>
              </a:rPr>
              <a:t>trumpet</a:t>
            </a:r>
            <a:endParaRPr lang="en-US" dirty="0" smtClean="0">
              <a:cs typeface="MS PGothic" charset="0"/>
            </a:endParaRPr>
          </a:p>
          <a:p>
            <a:pPr algn="l" eaLnBrk="1" hangingPunct="1"/>
            <a:r>
              <a:rPr lang="en-US" dirty="0">
                <a:cs typeface="MS PGothic" charset="0"/>
              </a:rPr>
              <a:t> </a:t>
            </a:r>
            <a:r>
              <a:rPr lang="en-US" dirty="0" smtClean="0">
                <a:cs typeface="MS PGothic" charset="0"/>
              </a:rPr>
              <a:t>    players, write an algebraic expression to find out how</a:t>
            </a:r>
          </a:p>
          <a:p>
            <a:pPr algn="l" eaLnBrk="1" hangingPunct="1"/>
            <a:r>
              <a:rPr lang="en-US" dirty="0">
                <a:cs typeface="MS PGothic" charset="0"/>
              </a:rPr>
              <a:t> </a:t>
            </a:r>
            <a:r>
              <a:rPr lang="en-US" dirty="0" smtClean="0">
                <a:cs typeface="MS PGothic" charset="0"/>
              </a:rPr>
              <a:t>    </a:t>
            </a:r>
            <a:r>
              <a:rPr lang="en-US" smtClean="0">
                <a:cs typeface="MS PGothic" charset="0"/>
              </a:rPr>
              <a:t>many </a:t>
            </a:r>
            <a:r>
              <a:rPr lang="en-US" smtClean="0">
                <a:cs typeface="MS PGothic" charset="0"/>
              </a:rPr>
              <a:t>flute </a:t>
            </a:r>
            <a:r>
              <a:rPr lang="en-US" dirty="0" smtClean="0">
                <a:cs typeface="MS PGothic" charset="0"/>
              </a:rPr>
              <a:t>players there are.</a:t>
            </a:r>
          </a:p>
          <a:p>
            <a:pPr marL="457200" indent="-457200" algn="l" eaLnBrk="1" hangingPunct="1">
              <a:buFont typeface="+mj-lt"/>
              <a:buAutoNum type="arabicPeriod"/>
            </a:pPr>
            <a:endParaRPr lang="en-US" dirty="0" smtClean="0">
              <a:cs typeface="MS PGothic" charset="0"/>
            </a:endParaRPr>
          </a:p>
          <a:p>
            <a:pPr marL="457200" indent="-457200" algn="l" eaLnBrk="1" hangingPunct="1"/>
            <a:r>
              <a:rPr lang="en-US" dirty="0" smtClean="0">
                <a:cs typeface="MS PGothic" charset="0"/>
              </a:rPr>
              <a:t>8.  The Nile River is the longest river in the world at 4,160 miles.  A group of explorers traveled along the entire Nile in </a:t>
            </a:r>
            <a:r>
              <a:rPr lang="en-US" i="1" dirty="0" smtClean="0">
                <a:cs typeface="MS PGothic" charset="0"/>
              </a:rPr>
              <a:t>x</a:t>
            </a:r>
            <a:r>
              <a:rPr lang="en-US" dirty="0" smtClean="0">
                <a:cs typeface="MS PGothic" charset="0"/>
              </a:rPr>
              <a:t> days.  They traveled the same distance each day.  Write an algebraic expression to find each day’s distance.</a:t>
            </a:r>
          </a:p>
          <a:p>
            <a:pPr marL="457200" indent="-457200" algn="l" eaLnBrk="1" hangingPunct="1">
              <a:buFont typeface="+mj-lt"/>
              <a:buAutoNum type="arabicPeriod"/>
            </a:pPr>
            <a:endParaRPr lang="en-US" dirty="0">
              <a:cs typeface="MS PGothic" charset="0"/>
            </a:endParaRPr>
          </a:p>
        </p:txBody>
      </p:sp>
      <p:sp>
        <p:nvSpPr>
          <p:cNvPr id="19488" name="Slide Number Placeholder 1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fld id="{03A35454-6675-B149-A58B-EBDFF46BFF43}" type="slidenum">
              <a:rPr lang="en-US" sz="1800">
                <a:solidFill>
                  <a:srgbClr val="000000"/>
                </a:solidFill>
                <a:latin typeface="Arial"/>
                <a:cs typeface="Arial"/>
              </a:rPr>
              <a:pPr eaLnBrk="1" hangingPunct="1"/>
              <a:t>11</a:t>
            </a:fld>
            <a:endParaRPr lang="en-US" sz="18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19489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1016000" y="6245225"/>
            <a:ext cx="5530850" cy="265113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dirty="0">
                <a:cs typeface="MS PGothic" charset="0"/>
              </a:rPr>
              <a:t>1.1.1: Identifying Terms, Factors, and Coefficients</a:t>
            </a:r>
          </a:p>
          <a:p>
            <a:pPr>
              <a:spcBef>
                <a:spcPct val="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1249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ubtitle 1"/>
          <p:cNvSpPr>
            <a:spLocks noGrp="1"/>
          </p:cNvSpPr>
          <p:nvPr>
            <p:ph type="subTitle" idx="1"/>
          </p:nvPr>
        </p:nvSpPr>
        <p:spPr>
          <a:xfrm>
            <a:off x="609600" y="457200"/>
            <a:ext cx="7854950" cy="499745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3200" b="1" dirty="0" smtClean="0">
                <a:cs typeface="MS PGothic" charset="0"/>
              </a:rPr>
              <a:t>You Try!</a:t>
            </a:r>
            <a:endParaRPr lang="en-US" sz="3200" b="1" dirty="0">
              <a:cs typeface="MS PGothic" charset="0"/>
            </a:endParaRPr>
          </a:p>
          <a:p>
            <a:pPr marL="457200" indent="-457200" algn="l"/>
            <a:r>
              <a:rPr lang="en-US" dirty="0" smtClean="0">
                <a:cs typeface="MS PGothic" charset="0"/>
              </a:rPr>
              <a:t>9.   Zach watches TV triple the amount that Joel watches TV.  Write an algebraic expression to represent how much TV Zach watches </a:t>
            </a:r>
            <a:r>
              <a:rPr lang="en-US" dirty="0">
                <a:cs typeface="MS PGothic" charset="0"/>
              </a:rPr>
              <a:t>if </a:t>
            </a:r>
            <a:r>
              <a:rPr lang="en-US" dirty="0" smtClean="0">
                <a:cs typeface="MS PGothic" charset="0"/>
              </a:rPr>
              <a:t> </a:t>
            </a:r>
            <a:r>
              <a:rPr lang="en-US" i="1" dirty="0" smtClean="0">
                <a:cs typeface="MS PGothic" charset="0"/>
              </a:rPr>
              <a:t>j</a:t>
            </a:r>
            <a:r>
              <a:rPr lang="en-US" dirty="0" smtClean="0">
                <a:cs typeface="MS PGothic" charset="0"/>
              </a:rPr>
              <a:t> </a:t>
            </a:r>
            <a:r>
              <a:rPr lang="en-US" dirty="0">
                <a:cs typeface="MS PGothic" charset="0"/>
              </a:rPr>
              <a:t>represents how much TV Joel </a:t>
            </a:r>
            <a:r>
              <a:rPr lang="en-US" dirty="0" smtClean="0">
                <a:cs typeface="MS PGothic" charset="0"/>
              </a:rPr>
              <a:t>watches.</a:t>
            </a:r>
            <a:endParaRPr lang="en-US" dirty="0" smtClean="0"/>
          </a:p>
          <a:p>
            <a:pPr marL="457200" indent="-457200" algn="l"/>
            <a:endParaRPr lang="en-US" dirty="0"/>
          </a:p>
          <a:p>
            <a:pPr marL="457200" indent="-457200" algn="l"/>
            <a:endParaRPr lang="en-US" dirty="0" smtClean="0"/>
          </a:p>
          <a:p>
            <a:pPr marL="457200" indent="-457200" algn="l"/>
            <a:r>
              <a:rPr lang="en-US" dirty="0" smtClean="0"/>
              <a:t>10. Nadia </a:t>
            </a:r>
            <a:r>
              <a:rPr lang="en-US" dirty="0"/>
              <a:t>and some friends went to a movie. Their total cost was $30.24. If </a:t>
            </a:r>
            <a:r>
              <a:rPr lang="en-US" i="1" dirty="0"/>
              <a:t>f</a:t>
            </a:r>
            <a:r>
              <a:rPr lang="en-US" dirty="0"/>
              <a:t> represents Nadia and her friends, write an algebraic expression to represent the final price each person paid for their movie ticket. </a:t>
            </a:r>
          </a:p>
          <a:p>
            <a:pPr marL="457200" indent="-457200" algn="l"/>
            <a:endParaRPr lang="en-US" dirty="0"/>
          </a:p>
          <a:p>
            <a:pPr marL="457200" indent="-457200" algn="l" eaLnBrk="1" hangingPunct="1"/>
            <a:endParaRPr lang="en-US" dirty="0">
              <a:cs typeface="MS PGothic" charset="0"/>
            </a:endParaRPr>
          </a:p>
        </p:txBody>
      </p:sp>
      <p:sp>
        <p:nvSpPr>
          <p:cNvPr id="19488" name="Slide Number Placeholder 1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fld id="{03A35454-6675-B149-A58B-EBDFF46BFF43}" type="slidenum">
              <a:rPr lang="en-US" sz="1800">
                <a:solidFill>
                  <a:srgbClr val="000000"/>
                </a:solidFill>
                <a:latin typeface="Arial"/>
                <a:cs typeface="Arial"/>
              </a:rPr>
              <a:pPr eaLnBrk="1" hangingPunct="1"/>
              <a:t>12</a:t>
            </a:fld>
            <a:endParaRPr lang="en-US" sz="18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19489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1016000" y="6245225"/>
            <a:ext cx="5530850" cy="265113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dirty="0">
                <a:cs typeface="MS PGothic" charset="0"/>
              </a:rPr>
              <a:t>1.1.1: Identifying Terms, Factors, and Coefficients</a:t>
            </a:r>
          </a:p>
          <a:p>
            <a:pPr>
              <a:spcBef>
                <a:spcPct val="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1249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ubtitle 1"/>
          <p:cNvSpPr>
            <a:spLocks noGrp="1"/>
          </p:cNvSpPr>
          <p:nvPr>
            <p:ph type="subTitle" idx="1"/>
          </p:nvPr>
        </p:nvSpPr>
        <p:spPr>
          <a:xfrm>
            <a:off x="644525" y="457200"/>
            <a:ext cx="7854950" cy="4997450"/>
          </a:xfrm>
        </p:spPr>
        <p:txBody>
          <a:bodyPr/>
          <a:lstStyle/>
          <a:p>
            <a:pPr algn="l" eaLnBrk="1" hangingPunct="1"/>
            <a:r>
              <a:rPr lang="en-US" sz="3200" b="1" dirty="0" smtClean="0">
                <a:cs typeface="MS PGothic" charset="0"/>
              </a:rPr>
              <a:t>Vocabulary Review</a:t>
            </a:r>
            <a:endParaRPr lang="en-US" sz="3200" b="1" dirty="0">
              <a:cs typeface="MS PGothic" charset="0"/>
            </a:endParaRPr>
          </a:p>
          <a:p>
            <a:pPr eaLnBrk="1" hangingPunct="1"/>
            <a:endParaRPr lang="en-US" dirty="0">
              <a:cs typeface="MS PGothic" charset="0"/>
            </a:endParaRPr>
          </a:p>
          <a:p>
            <a:pPr eaLnBrk="1" hangingPunct="1"/>
            <a:endParaRPr lang="en-US" dirty="0">
              <a:cs typeface="MS PGothic" charset="0"/>
            </a:endParaRPr>
          </a:p>
        </p:txBody>
      </p:sp>
      <p:sp>
        <p:nvSpPr>
          <p:cNvPr id="19488" name="Slide Number Placeholder 1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fld id="{03A35454-6675-B149-A58B-EBDFF46BFF43}" type="slidenum">
              <a:rPr lang="en-US" sz="1800">
                <a:solidFill>
                  <a:srgbClr val="000000"/>
                </a:solidFill>
                <a:latin typeface="Arial"/>
                <a:cs typeface="Arial"/>
              </a:rPr>
              <a:pPr eaLnBrk="1" hangingPunct="1"/>
              <a:t>2</a:t>
            </a:fld>
            <a:endParaRPr lang="en-US" sz="18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19489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1016000" y="6245225"/>
            <a:ext cx="5530850" cy="265113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dirty="0">
                <a:cs typeface="MS PGothic" charset="0"/>
              </a:rPr>
              <a:t>1.1.1: Identifying Terms, Factors, and Coefficients</a:t>
            </a:r>
          </a:p>
          <a:p>
            <a:pPr>
              <a:spcBef>
                <a:spcPct val="0"/>
              </a:spcBef>
            </a:pP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1293" y="1014413"/>
            <a:ext cx="6419850" cy="482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1752600" y="4343400"/>
                <a:ext cx="2438400" cy="3755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/>
                        </a:rPr>
                        <m:t>𝟓</m:t>
                      </m:r>
                      <m:sSup>
                        <m:sSupPr>
                          <m:ctrlPr>
                            <a:rPr lang="en-US" b="1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1" i="1" smtClean="0">
                              <a:latin typeface="Cambria Math"/>
                            </a:rPr>
                            <m:t>𝒙</m:t>
                          </m:r>
                        </m:e>
                        <m:sup>
                          <m:r>
                            <a:rPr lang="en-US" b="1" i="1" smtClean="0"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en-US" b="1" i="0" smtClean="0">
                          <a:latin typeface="Cambria Math"/>
                        </a:rPr>
                        <m:t>+</m:t>
                      </m:r>
                      <m:r>
                        <a:rPr lang="en-US" b="1" i="0" smtClean="0">
                          <a:latin typeface="Cambria Math"/>
                        </a:rPr>
                        <m:t>𝟑𝐱</m:t>
                      </m:r>
                      <m:r>
                        <a:rPr lang="en-US" b="1" i="0" smtClean="0">
                          <a:latin typeface="Cambria Math"/>
                        </a:rPr>
                        <m:t>−</m:t>
                      </m:r>
                      <m:r>
                        <a:rPr lang="en-US" b="1" i="0" smtClean="0">
                          <a:latin typeface="Cambria Math"/>
                        </a:rPr>
                        <m:t>𝟐</m:t>
                      </m:r>
                    </m:oMath>
                  </m:oMathPara>
                </a14:m>
                <a:endParaRPr lang="en-US" b="1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2600" y="4343400"/>
                <a:ext cx="2438400" cy="37555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/>
          <p:cNvSpPr txBox="1"/>
          <p:nvPr/>
        </p:nvSpPr>
        <p:spPr>
          <a:xfrm>
            <a:off x="1946564" y="1905000"/>
            <a:ext cx="25700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Algebraic Expression</a:t>
            </a:r>
            <a:endParaRPr lang="en-US" b="1" dirty="0"/>
          </a:p>
        </p:txBody>
      </p:sp>
      <p:sp>
        <p:nvSpPr>
          <p:cNvPr id="8" name="TextBox 7"/>
          <p:cNvSpPr txBox="1"/>
          <p:nvPr/>
        </p:nvSpPr>
        <p:spPr>
          <a:xfrm>
            <a:off x="4551218" y="1676400"/>
            <a:ext cx="291638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Two or more terms that include one or more variables. 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4551218" y="4343400"/>
            <a:ext cx="306878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Root word of algebraic is algebra – must have at least 1 variable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761249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ubtitle 1"/>
          <p:cNvSpPr>
            <a:spLocks noGrp="1"/>
          </p:cNvSpPr>
          <p:nvPr>
            <p:ph type="subTitle" idx="1"/>
          </p:nvPr>
        </p:nvSpPr>
        <p:spPr>
          <a:xfrm>
            <a:off x="644525" y="457200"/>
            <a:ext cx="7854950" cy="4997450"/>
          </a:xfrm>
        </p:spPr>
        <p:txBody>
          <a:bodyPr/>
          <a:lstStyle/>
          <a:p>
            <a:pPr algn="l" eaLnBrk="1" hangingPunct="1"/>
            <a:r>
              <a:rPr lang="en-US" sz="3200" b="1" dirty="0" smtClean="0">
                <a:cs typeface="MS PGothic" charset="0"/>
              </a:rPr>
              <a:t>Vocabulary Review</a:t>
            </a:r>
            <a:endParaRPr lang="en-US" sz="3200" b="1" dirty="0">
              <a:cs typeface="MS PGothic" charset="0"/>
            </a:endParaRPr>
          </a:p>
          <a:p>
            <a:pPr eaLnBrk="1" hangingPunct="1"/>
            <a:endParaRPr lang="en-US" dirty="0">
              <a:cs typeface="MS PGothic" charset="0"/>
            </a:endParaRPr>
          </a:p>
          <a:p>
            <a:pPr eaLnBrk="1" hangingPunct="1"/>
            <a:endParaRPr lang="en-US" dirty="0">
              <a:cs typeface="MS PGothic" charset="0"/>
            </a:endParaRPr>
          </a:p>
        </p:txBody>
      </p:sp>
      <p:sp>
        <p:nvSpPr>
          <p:cNvPr id="19488" name="Slide Number Placeholder 1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fld id="{03A35454-6675-B149-A58B-EBDFF46BFF43}" type="slidenum">
              <a:rPr lang="en-US" sz="1800">
                <a:solidFill>
                  <a:srgbClr val="000000"/>
                </a:solidFill>
                <a:latin typeface="Arial"/>
                <a:cs typeface="Arial"/>
              </a:rPr>
              <a:pPr eaLnBrk="1" hangingPunct="1"/>
              <a:t>3</a:t>
            </a:fld>
            <a:endParaRPr lang="en-US" sz="18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19489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1016000" y="6245225"/>
            <a:ext cx="5530850" cy="265113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dirty="0">
                <a:cs typeface="MS PGothic" charset="0"/>
              </a:rPr>
              <a:t>1.1.1: Identifying Terms, Factors, and Coefficients</a:t>
            </a:r>
          </a:p>
          <a:p>
            <a:pPr>
              <a:spcBef>
                <a:spcPct val="0"/>
              </a:spcBef>
            </a:pP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1293" y="1014413"/>
            <a:ext cx="6419850" cy="482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1752600" y="4343400"/>
                <a:ext cx="2438400" cy="12065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𝟓</m:t>
                      </m:r>
                      <m:sSup>
                        <m:sSupPr>
                          <m:ctrlPr>
                            <a:rPr lang="en-US" b="1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1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𝒙</m:t>
                          </m:r>
                        </m:e>
                        <m:sup>
                          <m:r>
                            <a:rPr lang="en-US" b="1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en-US" b="1" smtClean="0">
                          <a:solidFill>
                            <a:prstClr val="black"/>
                          </a:solidFill>
                          <a:latin typeface="Cambria Math"/>
                        </a:rPr>
                        <m:t>+</m:t>
                      </m:r>
                      <m:r>
                        <a:rPr lang="en-US" b="1" smtClean="0">
                          <a:solidFill>
                            <a:prstClr val="black"/>
                          </a:solidFill>
                          <a:latin typeface="Cambria Math"/>
                        </a:rPr>
                        <m:t>𝟑𝐱</m:t>
                      </m:r>
                      <m:r>
                        <a:rPr lang="en-US" b="1" smtClean="0">
                          <a:solidFill>
                            <a:prstClr val="black"/>
                          </a:solidFill>
                          <a:latin typeface="Cambria Math"/>
                        </a:rPr>
                        <m:t>−</m:t>
                      </m:r>
                      <m:r>
                        <a:rPr lang="en-US" b="1" smtClean="0">
                          <a:solidFill>
                            <a:prstClr val="black"/>
                          </a:solidFill>
                          <a:latin typeface="Cambria Math"/>
                        </a:rPr>
                        <m:t>𝟐</m:t>
                      </m:r>
                    </m:oMath>
                  </m:oMathPara>
                </a14:m>
                <a:endParaRPr lang="en-US" b="1" dirty="0" smtClean="0">
                  <a:solidFill>
                    <a:prstClr val="black"/>
                  </a:solidFill>
                </a:endParaRPr>
              </a:p>
              <a:p>
                <a:endParaRPr lang="en-US" b="1" dirty="0">
                  <a:solidFill>
                    <a:prstClr val="black"/>
                  </a:solidFill>
                </a:endParaRPr>
              </a:p>
              <a:p>
                <a:pPr algn="ctr"/>
                <a:r>
                  <a:rPr lang="en-US" b="1" dirty="0">
                    <a:solidFill>
                      <a:prstClr val="black"/>
                    </a:solidFill>
                  </a:rPr>
                  <a:t>Draw arrows to the </a:t>
                </a:r>
                <a:r>
                  <a:rPr lang="en-US" b="1" dirty="0" smtClean="0">
                    <a:solidFill>
                      <a:prstClr val="black"/>
                    </a:solidFill>
                  </a:rPr>
                  <a:t>term(s)</a:t>
                </a:r>
                <a:endParaRPr lang="en-US" b="1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2600" y="4343400"/>
                <a:ext cx="2438400" cy="1206549"/>
              </a:xfrm>
              <a:prstGeom prst="rect">
                <a:avLst/>
              </a:prstGeom>
              <a:blipFill rotWithShape="1">
                <a:blip r:embed="rId3"/>
                <a:stretch>
                  <a:fillRect b="-71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/>
          <p:cNvSpPr txBox="1"/>
          <p:nvPr/>
        </p:nvSpPr>
        <p:spPr>
          <a:xfrm>
            <a:off x="2563091" y="2105707"/>
            <a:ext cx="8728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Term</a:t>
            </a:r>
            <a:endParaRPr lang="en-U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4551218" y="1676400"/>
            <a:ext cx="291638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Numbers or variables separated by + or – signs 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4551218" y="4343400"/>
            <a:ext cx="306878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In school you have 4 terms (1</a:t>
            </a:r>
            <a:r>
              <a:rPr lang="en-US" sz="2400" baseline="30000" dirty="0" smtClean="0"/>
              <a:t>st</a:t>
            </a:r>
            <a:r>
              <a:rPr lang="en-US" sz="2400" dirty="0" smtClean="0"/>
              <a:t>, 2</a:t>
            </a:r>
            <a:r>
              <a:rPr lang="en-US" sz="2400" baseline="30000" dirty="0" smtClean="0"/>
              <a:t>nd</a:t>
            </a:r>
            <a:r>
              <a:rPr lang="en-US" sz="2400" dirty="0" smtClean="0"/>
              <a:t>, 3</a:t>
            </a:r>
            <a:r>
              <a:rPr lang="en-US" sz="2400" baseline="30000" dirty="0" smtClean="0"/>
              <a:t>rd</a:t>
            </a:r>
            <a:r>
              <a:rPr lang="en-US" sz="2400" dirty="0" smtClean="0"/>
              <a:t>, 4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) they are separated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10750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ubtitle 1"/>
          <p:cNvSpPr>
            <a:spLocks noGrp="1"/>
          </p:cNvSpPr>
          <p:nvPr>
            <p:ph type="subTitle" idx="1"/>
          </p:nvPr>
        </p:nvSpPr>
        <p:spPr>
          <a:xfrm>
            <a:off x="644525" y="457200"/>
            <a:ext cx="7854950" cy="4997450"/>
          </a:xfrm>
        </p:spPr>
        <p:txBody>
          <a:bodyPr/>
          <a:lstStyle/>
          <a:p>
            <a:pPr algn="l" eaLnBrk="1" hangingPunct="1"/>
            <a:r>
              <a:rPr lang="en-US" sz="3200" b="1" dirty="0" smtClean="0">
                <a:cs typeface="MS PGothic" charset="0"/>
              </a:rPr>
              <a:t>Vocabulary Review</a:t>
            </a:r>
            <a:endParaRPr lang="en-US" sz="3200" b="1" dirty="0">
              <a:cs typeface="MS PGothic" charset="0"/>
            </a:endParaRPr>
          </a:p>
          <a:p>
            <a:pPr eaLnBrk="1" hangingPunct="1"/>
            <a:endParaRPr lang="en-US" dirty="0">
              <a:cs typeface="MS PGothic" charset="0"/>
            </a:endParaRPr>
          </a:p>
          <a:p>
            <a:pPr eaLnBrk="1" hangingPunct="1"/>
            <a:endParaRPr lang="en-US" dirty="0">
              <a:cs typeface="MS PGothic" charset="0"/>
            </a:endParaRPr>
          </a:p>
        </p:txBody>
      </p:sp>
      <p:sp>
        <p:nvSpPr>
          <p:cNvPr id="19488" name="Slide Number Placeholder 1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fld id="{03A35454-6675-B149-A58B-EBDFF46BFF43}" type="slidenum">
              <a:rPr lang="en-US" sz="1800">
                <a:solidFill>
                  <a:srgbClr val="000000"/>
                </a:solidFill>
                <a:latin typeface="Arial"/>
                <a:cs typeface="Arial"/>
              </a:rPr>
              <a:pPr eaLnBrk="1" hangingPunct="1"/>
              <a:t>4</a:t>
            </a:fld>
            <a:endParaRPr lang="en-US" sz="18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19489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1016000" y="6245225"/>
            <a:ext cx="5530850" cy="265113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dirty="0">
                <a:cs typeface="MS PGothic" charset="0"/>
              </a:rPr>
              <a:t>1.1.1: Identifying Terms, Factors, and Coefficients</a:t>
            </a:r>
          </a:p>
          <a:p>
            <a:pPr>
              <a:spcBef>
                <a:spcPct val="0"/>
              </a:spcBef>
            </a:pP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1293" y="1014413"/>
            <a:ext cx="6419850" cy="482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1752600" y="4343400"/>
                <a:ext cx="2438400" cy="148354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𝟓</m:t>
                      </m:r>
                      <m:sSup>
                        <m:sSupPr>
                          <m:ctrlPr>
                            <a:rPr lang="en-US" b="1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1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𝒙</m:t>
                          </m:r>
                        </m:e>
                        <m:sup>
                          <m:r>
                            <a:rPr lang="en-US" b="1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en-US" b="1" smtClean="0">
                          <a:solidFill>
                            <a:prstClr val="black"/>
                          </a:solidFill>
                          <a:latin typeface="Cambria Math"/>
                        </a:rPr>
                        <m:t>+</m:t>
                      </m:r>
                      <m:r>
                        <a:rPr lang="en-US" b="1" smtClean="0">
                          <a:solidFill>
                            <a:prstClr val="black"/>
                          </a:solidFill>
                          <a:latin typeface="Cambria Math"/>
                        </a:rPr>
                        <m:t>𝟑𝐱</m:t>
                      </m:r>
                      <m:r>
                        <a:rPr lang="en-US" b="1" smtClean="0">
                          <a:solidFill>
                            <a:prstClr val="black"/>
                          </a:solidFill>
                          <a:latin typeface="Cambria Math"/>
                        </a:rPr>
                        <m:t>−</m:t>
                      </m:r>
                      <m:r>
                        <a:rPr lang="en-US" b="1" smtClean="0">
                          <a:solidFill>
                            <a:prstClr val="black"/>
                          </a:solidFill>
                          <a:latin typeface="Cambria Math"/>
                        </a:rPr>
                        <m:t>𝟐</m:t>
                      </m:r>
                    </m:oMath>
                  </m:oMathPara>
                </a14:m>
                <a:endParaRPr lang="en-US" b="1" dirty="0" smtClean="0">
                  <a:solidFill>
                    <a:prstClr val="black"/>
                  </a:solidFill>
                </a:endParaRPr>
              </a:p>
              <a:p>
                <a:endParaRPr lang="en-US" b="1" dirty="0" smtClean="0">
                  <a:solidFill>
                    <a:prstClr val="black"/>
                  </a:solidFill>
                </a:endParaRPr>
              </a:p>
              <a:p>
                <a:pPr algn="ctr"/>
                <a:r>
                  <a:rPr lang="en-US" b="1" dirty="0">
                    <a:solidFill>
                      <a:prstClr val="black"/>
                    </a:solidFill>
                  </a:rPr>
                  <a:t>Draw arrows to the </a:t>
                </a:r>
                <a:r>
                  <a:rPr lang="en-US" b="1" dirty="0" smtClean="0">
                    <a:solidFill>
                      <a:prstClr val="black"/>
                    </a:solidFill>
                  </a:rPr>
                  <a:t>Coefficient(s</a:t>
                </a:r>
                <a:r>
                  <a:rPr lang="en-US" b="1" dirty="0">
                    <a:solidFill>
                      <a:prstClr val="black"/>
                    </a:solidFill>
                  </a:rPr>
                  <a:t>)</a:t>
                </a:r>
              </a:p>
              <a:p>
                <a:endParaRPr lang="en-US" b="1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2600" y="4343400"/>
                <a:ext cx="2438400" cy="1483548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/>
          <p:cNvSpPr txBox="1"/>
          <p:nvPr/>
        </p:nvSpPr>
        <p:spPr>
          <a:xfrm>
            <a:off x="2329295" y="2089666"/>
            <a:ext cx="12850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Coefficient</a:t>
            </a:r>
            <a:endParaRPr lang="en-US" b="1" dirty="0"/>
          </a:p>
        </p:txBody>
      </p:sp>
      <p:sp>
        <p:nvSpPr>
          <p:cNvPr id="8" name="TextBox 7"/>
          <p:cNvSpPr txBox="1"/>
          <p:nvPr/>
        </p:nvSpPr>
        <p:spPr>
          <a:xfrm>
            <a:off x="4551218" y="1676400"/>
            <a:ext cx="29163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 number multiplied to a variable.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4551218" y="4343400"/>
            <a:ext cx="306878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Prefix ‘co’ means together (think of</a:t>
            </a:r>
          </a:p>
          <a:p>
            <a:r>
              <a:rPr lang="en-US" sz="2400" dirty="0" smtClean="0"/>
              <a:t> co-worker)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10750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ubtitle 1"/>
          <p:cNvSpPr>
            <a:spLocks noGrp="1"/>
          </p:cNvSpPr>
          <p:nvPr>
            <p:ph type="subTitle" idx="1"/>
          </p:nvPr>
        </p:nvSpPr>
        <p:spPr>
          <a:xfrm>
            <a:off x="644525" y="457200"/>
            <a:ext cx="7854950" cy="4997450"/>
          </a:xfrm>
        </p:spPr>
        <p:txBody>
          <a:bodyPr/>
          <a:lstStyle/>
          <a:p>
            <a:pPr algn="l" eaLnBrk="1" hangingPunct="1"/>
            <a:r>
              <a:rPr lang="en-US" sz="3200" b="1" dirty="0" smtClean="0">
                <a:cs typeface="MS PGothic" charset="0"/>
              </a:rPr>
              <a:t>Vocabulary Review</a:t>
            </a:r>
            <a:endParaRPr lang="en-US" sz="3200" b="1" dirty="0">
              <a:cs typeface="MS PGothic" charset="0"/>
            </a:endParaRPr>
          </a:p>
          <a:p>
            <a:pPr eaLnBrk="1" hangingPunct="1"/>
            <a:endParaRPr lang="en-US" dirty="0">
              <a:cs typeface="MS PGothic" charset="0"/>
            </a:endParaRPr>
          </a:p>
          <a:p>
            <a:pPr eaLnBrk="1" hangingPunct="1"/>
            <a:endParaRPr lang="en-US" dirty="0">
              <a:cs typeface="MS PGothic" charset="0"/>
            </a:endParaRPr>
          </a:p>
        </p:txBody>
      </p:sp>
      <p:sp>
        <p:nvSpPr>
          <p:cNvPr id="19488" name="Slide Number Placeholder 1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fld id="{03A35454-6675-B149-A58B-EBDFF46BFF43}" type="slidenum">
              <a:rPr lang="en-US" sz="1800">
                <a:solidFill>
                  <a:srgbClr val="000000"/>
                </a:solidFill>
                <a:latin typeface="Arial"/>
                <a:cs typeface="Arial"/>
              </a:rPr>
              <a:pPr eaLnBrk="1" hangingPunct="1"/>
              <a:t>5</a:t>
            </a:fld>
            <a:endParaRPr lang="en-US" sz="18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19489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1016000" y="6245225"/>
            <a:ext cx="5530850" cy="265113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dirty="0">
                <a:cs typeface="MS PGothic" charset="0"/>
              </a:rPr>
              <a:t>1.1.1: Identifying Terms, Factors, and Coefficients</a:t>
            </a:r>
          </a:p>
          <a:p>
            <a:pPr>
              <a:spcBef>
                <a:spcPct val="0"/>
              </a:spcBef>
            </a:pP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1293" y="1014413"/>
            <a:ext cx="6419850" cy="482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1752600" y="4343400"/>
                <a:ext cx="2438400" cy="12065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𝟓</m:t>
                      </m:r>
                      <m:sSup>
                        <m:sSupPr>
                          <m:ctrlPr>
                            <a:rPr lang="en-US" b="1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1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𝒙</m:t>
                          </m:r>
                        </m:e>
                        <m:sup>
                          <m:r>
                            <a:rPr lang="en-US" b="1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en-US" b="1" smtClean="0">
                          <a:solidFill>
                            <a:prstClr val="black"/>
                          </a:solidFill>
                          <a:latin typeface="Cambria Math"/>
                        </a:rPr>
                        <m:t>+</m:t>
                      </m:r>
                      <m:r>
                        <a:rPr lang="en-US" b="1" smtClean="0">
                          <a:solidFill>
                            <a:prstClr val="black"/>
                          </a:solidFill>
                          <a:latin typeface="Cambria Math"/>
                        </a:rPr>
                        <m:t>𝟑𝐱</m:t>
                      </m:r>
                      <m:r>
                        <a:rPr lang="en-US" b="1" smtClean="0">
                          <a:solidFill>
                            <a:prstClr val="black"/>
                          </a:solidFill>
                          <a:latin typeface="Cambria Math"/>
                        </a:rPr>
                        <m:t>−</m:t>
                      </m:r>
                      <m:r>
                        <a:rPr lang="en-US" b="1" smtClean="0">
                          <a:solidFill>
                            <a:prstClr val="black"/>
                          </a:solidFill>
                          <a:latin typeface="Cambria Math"/>
                        </a:rPr>
                        <m:t>𝟐</m:t>
                      </m:r>
                    </m:oMath>
                  </m:oMathPara>
                </a14:m>
                <a:endParaRPr lang="en-US" b="1" dirty="0" smtClean="0">
                  <a:solidFill>
                    <a:prstClr val="black"/>
                  </a:solidFill>
                </a:endParaRPr>
              </a:p>
              <a:p>
                <a:endParaRPr lang="en-US" b="1" dirty="0" smtClean="0">
                  <a:solidFill>
                    <a:prstClr val="black"/>
                  </a:solidFill>
                </a:endParaRPr>
              </a:p>
              <a:p>
                <a:pPr algn="ctr"/>
                <a:r>
                  <a:rPr lang="en-US" b="1" dirty="0" smtClean="0">
                    <a:solidFill>
                      <a:prstClr val="black"/>
                    </a:solidFill>
                  </a:rPr>
                  <a:t>Draw arrows to the constant(s)</a:t>
                </a:r>
                <a:endParaRPr lang="en-US" b="1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2600" y="4343400"/>
                <a:ext cx="2438400" cy="1206549"/>
              </a:xfrm>
              <a:prstGeom prst="rect">
                <a:avLst/>
              </a:prstGeom>
              <a:blipFill rotWithShape="1">
                <a:blip r:embed="rId3"/>
                <a:stretch>
                  <a:fillRect b="-71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/>
          <p:cNvSpPr txBox="1"/>
          <p:nvPr/>
        </p:nvSpPr>
        <p:spPr>
          <a:xfrm>
            <a:off x="2344882" y="2089666"/>
            <a:ext cx="12538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Constant</a:t>
            </a:r>
            <a:endParaRPr lang="en-US" b="1" dirty="0"/>
          </a:p>
        </p:txBody>
      </p:sp>
      <p:sp>
        <p:nvSpPr>
          <p:cNvPr id="8" name="TextBox 7"/>
          <p:cNvSpPr txBox="1"/>
          <p:nvPr/>
        </p:nvSpPr>
        <p:spPr>
          <a:xfrm>
            <a:off x="4404446" y="4343399"/>
            <a:ext cx="320992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Constant means remains the same (no variable gets multiplied) 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4551218" y="1676400"/>
            <a:ext cx="29163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 term that does not have a variable.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10750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ubtitle 1"/>
          <p:cNvSpPr>
            <a:spLocks noGrp="1"/>
          </p:cNvSpPr>
          <p:nvPr>
            <p:ph type="subTitle" idx="1"/>
          </p:nvPr>
        </p:nvSpPr>
        <p:spPr>
          <a:xfrm>
            <a:off x="641350" y="641350"/>
            <a:ext cx="7854950" cy="4997450"/>
          </a:xfrm>
        </p:spPr>
        <p:txBody>
          <a:bodyPr/>
          <a:lstStyle/>
          <a:p>
            <a:pPr eaLnBrk="1" hangingPunct="1"/>
            <a:r>
              <a:rPr lang="en-US" b="1" dirty="0" smtClean="0">
                <a:cs typeface="MS PGothic" charset="0"/>
              </a:rPr>
              <a:t>Example 1:</a:t>
            </a:r>
          </a:p>
          <a:p>
            <a:pPr eaLnBrk="1" hangingPunct="1"/>
            <a:r>
              <a:rPr lang="en-US" b="1" dirty="0" smtClean="0">
                <a:cs typeface="MS PGothic" charset="0"/>
              </a:rPr>
              <a:t>Complete the table for the following expression</a:t>
            </a:r>
            <a:endParaRPr lang="en-US" b="1" dirty="0">
              <a:cs typeface="MS PGothic" charset="0"/>
            </a:endParaRPr>
          </a:p>
          <a:p>
            <a:pPr eaLnBrk="1" hangingPunct="1"/>
            <a:endParaRPr lang="en-US" dirty="0">
              <a:cs typeface="MS PGothic" charset="0"/>
            </a:endParaRPr>
          </a:p>
          <a:p>
            <a:pPr eaLnBrk="1" hangingPunct="1"/>
            <a:endParaRPr lang="en-US" dirty="0">
              <a:cs typeface="MS PGothic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9655962"/>
              </p:ext>
            </p:extLst>
          </p:nvPr>
        </p:nvGraphicFramePr>
        <p:xfrm>
          <a:off x="990600" y="2286000"/>
          <a:ext cx="7077074" cy="1828800"/>
        </p:xfrm>
        <a:graphic>
          <a:graphicData uri="http://schemas.openxmlformats.org/drawingml/2006/table">
            <a:tbl>
              <a:tblPr firstCol="1">
                <a:tableStyleId>{5C22544A-7EE6-4342-B048-85BDC9FD1C3A}</a:tableStyleId>
              </a:tblPr>
              <a:tblGrid>
                <a:gridCol w="2054381"/>
                <a:gridCol w="1674231"/>
                <a:gridCol w="1674231"/>
                <a:gridCol w="1674231"/>
              </a:tblGrid>
              <a:tr h="370840">
                <a:tc>
                  <a:txBody>
                    <a:bodyPr/>
                    <a:lstStyle/>
                    <a:p>
                      <a:pPr algn="ctr" rtl="0"/>
                      <a:r>
                        <a:rPr lang="en-US" sz="2400" dirty="0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Expression</a:t>
                      </a:r>
                      <a:endParaRPr lang="en-US" sz="2400" b="1" i="0" u="none" strike="noStrike" kern="1200" baseline="30000" dirty="0" smtClean="0">
                        <a:solidFill>
                          <a:srgbClr val="000000"/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91427" marR="91427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latin typeface="Arial"/>
                          <a:cs typeface="Arial"/>
                        </a:rPr>
                        <a:t>      4</a:t>
                      </a:r>
                      <a:r>
                        <a:rPr lang="en-US" sz="2400" i="1" dirty="0" smtClean="0">
                          <a:latin typeface="Arial"/>
                          <a:cs typeface="Arial"/>
                        </a:rPr>
                        <a:t>x</a:t>
                      </a:r>
                      <a:r>
                        <a:rPr lang="en-US" sz="2400" i="0" baseline="30000" dirty="0" smtClean="0">
                          <a:latin typeface="Arial"/>
                          <a:cs typeface="Arial"/>
                        </a:rPr>
                        <a:t>2</a:t>
                      </a:r>
                      <a:r>
                        <a:rPr lang="en-US" sz="2400" i="0" baseline="0" dirty="0" smtClean="0">
                          <a:latin typeface="Arial"/>
                          <a:cs typeface="Arial"/>
                        </a:rPr>
                        <a:t>       +       3</a:t>
                      </a:r>
                      <a:r>
                        <a:rPr lang="en-US" sz="2400" i="1" baseline="0" dirty="0" smtClean="0">
                          <a:latin typeface="Arial"/>
                          <a:cs typeface="Arial"/>
                        </a:rPr>
                        <a:t>x</a:t>
                      </a:r>
                      <a:r>
                        <a:rPr lang="en-US" sz="2400" i="0" baseline="0" dirty="0" smtClean="0">
                          <a:latin typeface="Arial"/>
                          <a:cs typeface="Arial"/>
                        </a:rPr>
                        <a:t>       +        7</a:t>
                      </a:r>
                      <a:endParaRPr lang="fr-FR" sz="2400" b="0" i="0" u="none" strike="noStrike" kern="1200" baseline="300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27" marR="91427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dirty="0">
                        <a:latin typeface="Myriad Pro"/>
                        <a:cs typeface="Myriad Pro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dirty="0">
                        <a:latin typeface="Myriad Pro"/>
                        <a:cs typeface="Myriad Pro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Terms</a:t>
                      </a:r>
                      <a:endParaRPr lang="en-US" sz="2400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 marL="91427" marR="91427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Arial"/>
                        <a:cs typeface="Arial"/>
                      </a:endParaRPr>
                    </a:p>
                  </a:txBody>
                  <a:tcPr marL="91427" marR="91427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Arial"/>
                        <a:cs typeface="Arial"/>
                      </a:endParaRPr>
                    </a:p>
                  </a:txBody>
                  <a:tcPr marL="91427" marR="91427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Arial"/>
                        <a:cs typeface="Arial"/>
                      </a:endParaRPr>
                    </a:p>
                  </a:txBody>
                  <a:tcPr marL="91427" marR="91427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Coefficients</a:t>
                      </a:r>
                      <a:endParaRPr lang="en-US" sz="2400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 marL="91427" marR="91427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Arial"/>
                        <a:cs typeface="Arial"/>
                      </a:endParaRPr>
                    </a:p>
                  </a:txBody>
                  <a:tcPr marL="91427" marR="91427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Arial"/>
                        <a:cs typeface="Arial"/>
                      </a:endParaRPr>
                    </a:p>
                  </a:txBody>
                  <a:tcPr marL="91427" marR="91427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Arial"/>
                        <a:cs typeface="Arial"/>
                      </a:endParaRPr>
                    </a:p>
                  </a:txBody>
                  <a:tcPr marL="91427" marR="91427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Constants</a:t>
                      </a:r>
                      <a:endParaRPr lang="en-US" sz="2400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 marL="91427" marR="91427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Arial"/>
                        <a:cs typeface="Arial"/>
                      </a:endParaRPr>
                    </a:p>
                  </a:txBody>
                  <a:tcPr marL="91427" marR="91427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Arial"/>
                        <a:cs typeface="Arial"/>
                      </a:endParaRPr>
                    </a:p>
                  </a:txBody>
                  <a:tcPr marL="91427" marR="91427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Arial"/>
                        <a:cs typeface="Arial"/>
                      </a:endParaRPr>
                    </a:p>
                  </a:txBody>
                  <a:tcPr marL="91427" marR="91427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9488" name="Slide Number Placeholder 1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fld id="{03A35454-6675-B149-A58B-EBDFF46BFF43}" type="slidenum">
              <a:rPr lang="en-US" sz="1800">
                <a:solidFill>
                  <a:srgbClr val="000000"/>
                </a:solidFill>
                <a:latin typeface="Arial"/>
                <a:cs typeface="Arial"/>
              </a:rPr>
              <a:pPr eaLnBrk="1" hangingPunct="1"/>
              <a:t>6</a:t>
            </a:fld>
            <a:endParaRPr lang="en-US" sz="18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19489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1016000" y="6245225"/>
            <a:ext cx="5530850" cy="265113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dirty="0">
                <a:cs typeface="MS PGothic" charset="0"/>
              </a:rPr>
              <a:t>1.1.1: Identifying Terms, Factors, and Coefficients</a:t>
            </a:r>
          </a:p>
          <a:p>
            <a:pPr>
              <a:spcBef>
                <a:spcPct val="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1249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ubtitle 1"/>
          <p:cNvSpPr>
            <a:spLocks noGrp="1"/>
          </p:cNvSpPr>
          <p:nvPr>
            <p:ph type="subTitle" idx="1"/>
          </p:nvPr>
        </p:nvSpPr>
        <p:spPr>
          <a:xfrm>
            <a:off x="641350" y="641350"/>
            <a:ext cx="7854950" cy="4997450"/>
          </a:xfrm>
        </p:spPr>
        <p:txBody>
          <a:bodyPr/>
          <a:lstStyle/>
          <a:p>
            <a:r>
              <a:rPr lang="en-US" b="1" dirty="0" smtClean="0">
                <a:cs typeface="MS PGothic" charset="0"/>
              </a:rPr>
              <a:t>Example 2:</a:t>
            </a:r>
          </a:p>
          <a:p>
            <a:r>
              <a:rPr lang="en-US" b="1" dirty="0" smtClean="0">
                <a:cs typeface="MS PGothic" charset="0"/>
              </a:rPr>
              <a:t>Complete the table for the following expression</a:t>
            </a:r>
          </a:p>
          <a:p>
            <a:pPr algn="l" eaLnBrk="1" hangingPunct="1"/>
            <a:endParaRPr lang="en-US" sz="2800" b="1" dirty="0">
              <a:cs typeface="MS PGothic" charset="0"/>
            </a:endParaRPr>
          </a:p>
          <a:p>
            <a:pPr eaLnBrk="1" hangingPunct="1"/>
            <a:endParaRPr lang="en-US" dirty="0">
              <a:cs typeface="MS PGothic" charset="0"/>
            </a:endParaRPr>
          </a:p>
          <a:p>
            <a:pPr eaLnBrk="1" hangingPunct="1"/>
            <a:endParaRPr lang="en-US" dirty="0">
              <a:cs typeface="MS PGothic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5740131"/>
              </p:ext>
            </p:extLst>
          </p:nvPr>
        </p:nvGraphicFramePr>
        <p:xfrm>
          <a:off x="1066800" y="2133600"/>
          <a:ext cx="7077074" cy="2072640"/>
        </p:xfrm>
        <a:graphic>
          <a:graphicData uri="http://schemas.openxmlformats.org/drawingml/2006/table">
            <a:tbl>
              <a:tblPr firstCol="1">
                <a:tableStyleId>{5C22544A-7EE6-4342-B048-85BDC9FD1C3A}</a:tableStyleId>
              </a:tblPr>
              <a:tblGrid>
                <a:gridCol w="2054381"/>
                <a:gridCol w="1674231"/>
                <a:gridCol w="1674231"/>
                <a:gridCol w="1674231"/>
              </a:tblGrid>
              <a:tr h="370840">
                <a:tc>
                  <a:txBody>
                    <a:bodyPr/>
                    <a:lstStyle/>
                    <a:p>
                      <a:pPr algn="ctr" rtl="0"/>
                      <a:r>
                        <a:rPr lang="en-US" sz="2400" dirty="0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Expression</a:t>
                      </a:r>
                      <a:endParaRPr lang="en-US" sz="2400" b="1" i="0" u="none" strike="noStrike" kern="1200" baseline="30000" dirty="0" smtClean="0">
                        <a:solidFill>
                          <a:srgbClr val="000000"/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91427" marR="91427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i="1" dirty="0" smtClean="0">
                          <a:latin typeface="Arial"/>
                          <a:cs typeface="Arial"/>
                        </a:rPr>
                        <a:t>      5x</a:t>
                      </a:r>
                      <a:r>
                        <a:rPr lang="en-US" sz="2400" i="0" baseline="30000" dirty="0" smtClean="0">
                          <a:latin typeface="Arial"/>
                          <a:cs typeface="Arial"/>
                        </a:rPr>
                        <a:t>2</a:t>
                      </a:r>
                      <a:r>
                        <a:rPr lang="en-US" sz="2400" dirty="0" smtClean="0"/>
                        <a:t>         +         x           –          2 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2400" b="0" i="0" u="none" strike="noStrike" kern="1200" baseline="300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27" marR="91427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dirty="0">
                        <a:latin typeface="Myriad Pro"/>
                        <a:cs typeface="Myriad Pro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dirty="0">
                        <a:latin typeface="Myriad Pro"/>
                        <a:cs typeface="Myriad Pro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Terms</a:t>
                      </a:r>
                      <a:endParaRPr lang="en-US" sz="2400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 marL="91427" marR="91427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Arial"/>
                        <a:cs typeface="Arial"/>
                      </a:endParaRPr>
                    </a:p>
                  </a:txBody>
                  <a:tcPr marL="91427" marR="91427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Arial"/>
                        <a:cs typeface="Arial"/>
                      </a:endParaRPr>
                    </a:p>
                  </a:txBody>
                  <a:tcPr marL="91427" marR="91427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Arial"/>
                        <a:cs typeface="Arial"/>
                      </a:endParaRPr>
                    </a:p>
                  </a:txBody>
                  <a:tcPr marL="91427" marR="91427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Coefficients</a:t>
                      </a:r>
                      <a:endParaRPr lang="en-US" sz="2400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 marL="91427" marR="91427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Arial"/>
                        <a:cs typeface="Arial"/>
                      </a:endParaRPr>
                    </a:p>
                  </a:txBody>
                  <a:tcPr marL="91427" marR="91427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Arial"/>
                        <a:cs typeface="Arial"/>
                      </a:endParaRPr>
                    </a:p>
                  </a:txBody>
                  <a:tcPr marL="91427" marR="91427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Arial"/>
                        <a:cs typeface="Arial"/>
                      </a:endParaRPr>
                    </a:p>
                  </a:txBody>
                  <a:tcPr marL="91427" marR="91427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Constants</a:t>
                      </a:r>
                      <a:endParaRPr lang="en-US" sz="2400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 marL="91427" marR="91427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Arial"/>
                        <a:cs typeface="Arial"/>
                      </a:endParaRPr>
                    </a:p>
                  </a:txBody>
                  <a:tcPr marL="91427" marR="91427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Arial"/>
                        <a:cs typeface="Arial"/>
                      </a:endParaRPr>
                    </a:p>
                  </a:txBody>
                  <a:tcPr marL="91427" marR="91427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Arial"/>
                        <a:cs typeface="Arial"/>
                      </a:endParaRPr>
                    </a:p>
                  </a:txBody>
                  <a:tcPr marL="91427" marR="91427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9488" name="Slide Number Placeholder 1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fld id="{03A35454-6675-B149-A58B-EBDFF46BFF43}" type="slidenum">
              <a:rPr lang="en-US" sz="1800">
                <a:solidFill>
                  <a:srgbClr val="000000"/>
                </a:solidFill>
                <a:latin typeface="Arial"/>
                <a:cs typeface="Arial"/>
              </a:rPr>
              <a:pPr eaLnBrk="1" hangingPunct="1"/>
              <a:t>7</a:t>
            </a:fld>
            <a:endParaRPr lang="en-US" sz="18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19489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1016000" y="6245225"/>
            <a:ext cx="5530850" cy="265113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dirty="0">
                <a:cs typeface="MS PGothic" charset="0"/>
              </a:rPr>
              <a:t>1.1.1: Identifying Terms, Factors, and Coefficients</a:t>
            </a:r>
          </a:p>
          <a:p>
            <a:pPr>
              <a:spcBef>
                <a:spcPct val="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8866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ubtitle 1"/>
          <p:cNvSpPr>
            <a:spLocks noGrp="1"/>
          </p:cNvSpPr>
          <p:nvPr>
            <p:ph type="subTitle" idx="1"/>
          </p:nvPr>
        </p:nvSpPr>
        <p:spPr>
          <a:xfrm>
            <a:off x="641350" y="641350"/>
            <a:ext cx="7854950" cy="4997450"/>
          </a:xfrm>
        </p:spPr>
        <p:txBody>
          <a:bodyPr/>
          <a:lstStyle/>
          <a:p>
            <a:r>
              <a:rPr lang="en-US" b="1" dirty="0" smtClean="0">
                <a:cs typeface="MS PGothic" charset="0"/>
              </a:rPr>
              <a:t>You Try:</a:t>
            </a:r>
          </a:p>
          <a:p>
            <a:r>
              <a:rPr lang="en-US" b="1" dirty="0" smtClean="0">
                <a:cs typeface="MS PGothic" charset="0"/>
              </a:rPr>
              <a:t>Complete the table for the following expression</a:t>
            </a:r>
          </a:p>
          <a:p>
            <a:pPr algn="l" eaLnBrk="1" hangingPunct="1"/>
            <a:endParaRPr lang="en-US" sz="2800" b="1" dirty="0">
              <a:cs typeface="MS PGothic" charset="0"/>
            </a:endParaRPr>
          </a:p>
          <a:p>
            <a:pPr eaLnBrk="1" hangingPunct="1"/>
            <a:endParaRPr lang="en-US" dirty="0">
              <a:cs typeface="MS PGothic" charset="0"/>
            </a:endParaRPr>
          </a:p>
          <a:p>
            <a:pPr eaLnBrk="1" hangingPunct="1"/>
            <a:endParaRPr lang="en-US" dirty="0">
              <a:cs typeface="MS PGothic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4634868"/>
              </p:ext>
            </p:extLst>
          </p:nvPr>
        </p:nvGraphicFramePr>
        <p:xfrm>
          <a:off x="1066800" y="2133600"/>
          <a:ext cx="7077074" cy="2072640"/>
        </p:xfrm>
        <a:graphic>
          <a:graphicData uri="http://schemas.openxmlformats.org/drawingml/2006/table">
            <a:tbl>
              <a:tblPr firstCol="1">
                <a:tableStyleId>{5C22544A-7EE6-4342-B048-85BDC9FD1C3A}</a:tableStyleId>
              </a:tblPr>
              <a:tblGrid>
                <a:gridCol w="2054381"/>
                <a:gridCol w="1674231"/>
                <a:gridCol w="1674231"/>
                <a:gridCol w="1674231"/>
              </a:tblGrid>
              <a:tr h="370840">
                <a:tc>
                  <a:txBody>
                    <a:bodyPr/>
                    <a:lstStyle/>
                    <a:p>
                      <a:pPr algn="ctr" rtl="0"/>
                      <a:r>
                        <a:rPr lang="en-US" sz="2400" dirty="0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Expression</a:t>
                      </a:r>
                      <a:endParaRPr lang="en-US" sz="2400" b="1" i="0" u="none" strike="noStrike" kern="1200" baseline="30000" dirty="0" smtClean="0">
                        <a:solidFill>
                          <a:srgbClr val="000000"/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91427" marR="91427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i="1" dirty="0" smtClean="0">
                          <a:latin typeface="Arial"/>
                          <a:cs typeface="Arial"/>
                        </a:rPr>
                        <a:t>      9x</a:t>
                      </a:r>
                      <a:r>
                        <a:rPr lang="en-US" sz="2400" i="0" baseline="30000" dirty="0" smtClean="0">
                          <a:latin typeface="Arial"/>
                          <a:cs typeface="Arial"/>
                        </a:rPr>
                        <a:t>2</a:t>
                      </a:r>
                      <a:r>
                        <a:rPr lang="en-US" sz="2400" dirty="0" smtClean="0"/>
                        <a:t>        –           4x        +          7 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2400" b="0" i="0" u="none" strike="noStrike" kern="1200" baseline="300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27" marR="91427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dirty="0">
                        <a:latin typeface="Myriad Pro"/>
                        <a:cs typeface="Myriad Pro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dirty="0">
                        <a:latin typeface="Myriad Pro"/>
                        <a:cs typeface="Myriad Pro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Terms</a:t>
                      </a:r>
                      <a:endParaRPr lang="en-US" sz="2400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 marL="91427" marR="91427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Arial"/>
                        <a:cs typeface="Arial"/>
                      </a:endParaRPr>
                    </a:p>
                  </a:txBody>
                  <a:tcPr marL="91427" marR="91427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Arial"/>
                        <a:cs typeface="Arial"/>
                      </a:endParaRPr>
                    </a:p>
                  </a:txBody>
                  <a:tcPr marL="91427" marR="91427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Arial"/>
                        <a:cs typeface="Arial"/>
                      </a:endParaRPr>
                    </a:p>
                  </a:txBody>
                  <a:tcPr marL="91427" marR="91427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Coefficients</a:t>
                      </a:r>
                      <a:endParaRPr lang="en-US" sz="2400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 marL="91427" marR="91427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Arial"/>
                        <a:cs typeface="Arial"/>
                      </a:endParaRPr>
                    </a:p>
                  </a:txBody>
                  <a:tcPr marL="91427" marR="91427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Arial"/>
                        <a:cs typeface="Arial"/>
                      </a:endParaRPr>
                    </a:p>
                  </a:txBody>
                  <a:tcPr marL="91427" marR="91427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Arial"/>
                        <a:cs typeface="Arial"/>
                      </a:endParaRPr>
                    </a:p>
                  </a:txBody>
                  <a:tcPr marL="91427" marR="91427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Constants</a:t>
                      </a:r>
                      <a:endParaRPr lang="en-US" sz="2400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 marL="91427" marR="91427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Arial"/>
                        <a:cs typeface="Arial"/>
                      </a:endParaRPr>
                    </a:p>
                  </a:txBody>
                  <a:tcPr marL="91427" marR="91427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Arial"/>
                        <a:cs typeface="Arial"/>
                      </a:endParaRPr>
                    </a:p>
                  </a:txBody>
                  <a:tcPr marL="91427" marR="91427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Arial"/>
                        <a:cs typeface="Arial"/>
                      </a:endParaRPr>
                    </a:p>
                  </a:txBody>
                  <a:tcPr marL="91427" marR="91427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9488" name="Slide Number Placeholder 1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fld id="{03A35454-6675-B149-A58B-EBDFF46BFF43}" type="slidenum">
              <a:rPr lang="en-US" sz="1800">
                <a:solidFill>
                  <a:srgbClr val="000000"/>
                </a:solidFill>
                <a:latin typeface="Arial"/>
                <a:cs typeface="Arial"/>
              </a:rPr>
              <a:pPr eaLnBrk="1" hangingPunct="1"/>
              <a:t>8</a:t>
            </a:fld>
            <a:endParaRPr lang="en-US" sz="18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19489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1016000" y="6245225"/>
            <a:ext cx="5530850" cy="265113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dirty="0">
                <a:cs typeface="MS PGothic" charset="0"/>
              </a:rPr>
              <a:t>1.1.1: Identifying Terms, Factors, and Coefficients</a:t>
            </a:r>
          </a:p>
          <a:p>
            <a:pPr>
              <a:spcBef>
                <a:spcPct val="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8863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0" y="381000"/>
            <a:ext cx="9144000" cy="4998233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Key Words for translating verbal expressions to algebraic expressions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cs typeface="MS PGothic" charset="0"/>
              </a:rPr>
              <a:t>1.1.1: Identifying Terms, Factors, and Coefficients</a:t>
            </a:r>
            <a:endParaRPr lang="en-US" dirty="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600200"/>
            <a:ext cx="4308764" cy="41245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1672935"/>
            <a:ext cx="4114800" cy="41299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492312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629</TotalTime>
  <Words>607</Words>
  <Application>Microsoft Office PowerPoint</Application>
  <PresentationFormat>On-screen Show (4:3)</PresentationFormat>
  <Paragraphs>104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DCBE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homeuser</dc:creator>
  <cp:lastModifiedBy>Amanda Layson</cp:lastModifiedBy>
  <cp:revision>49</cp:revision>
  <cp:lastPrinted>2012-08-13T22:09:06Z</cp:lastPrinted>
  <dcterms:created xsi:type="dcterms:W3CDTF">2012-08-12T19:32:10Z</dcterms:created>
  <dcterms:modified xsi:type="dcterms:W3CDTF">2013-08-16T20:59:28Z</dcterms:modified>
</cp:coreProperties>
</file>