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94" r:id="rId2"/>
    <p:sldId id="417" r:id="rId3"/>
    <p:sldId id="256" r:id="rId4"/>
    <p:sldId id="411" r:id="rId5"/>
    <p:sldId id="412" r:id="rId6"/>
    <p:sldId id="418" r:id="rId7"/>
    <p:sldId id="414" r:id="rId8"/>
    <p:sldId id="423" r:id="rId9"/>
    <p:sldId id="377" r:id="rId10"/>
    <p:sldId id="383" r:id="rId11"/>
    <p:sldId id="408" r:id="rId12"/>
    <p:sldId id="410" r:id="rId13"/>
    <p:sldId id="397" r:id="rId14"/>
    <p:sldId id="420" r:id="rId15"/>
    <p:sldId id="421" r:id="rId1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9" d="100"/>
          <a:sy n="69" d="100"/>
        </p:scale>
        <p:origin x="-1416" y="-96"/>
      </p:cViewPr>
      <p:guideLst>
        <p:guide orient="horz" pos="1930"/>
        <p:guide pos="28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yriad Pro"/>
              </a:defRPr>
            </a:lvl1pPr>
          </a:lstStyle>
          <a:p>
            <a:pPr>
              <a:defRPr/>
            </a:pPr>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Myriad Pro"/>
              </a:defRPr>
            </a:lvl1pPr>
          </a:lstStyle>
          <a:p>
            <a:pPr>
              <a:defRPr/>
            </a:pPr>
            <a:fld id="{D5EDD0BC-854B-5546-A8FF-AF6B249B6AF5}" type="datetimeFigureOut">
              <a:rPr lang="en-US">
                <a:latin typeface="Arial"/>
              </a:rPr>
              <a:pPr>
                <a:defRPr/>
              </a:pPr>
              <a:t>2/18/2014</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Myriad Pro"/>
              </a:defRPr>
            </a:lvl1pPr>
          </a:lstStyle>
          <a:p>
            <a:pPr>
              <a:defRPr/>
            </a:pPr>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Myriad Pro"/>
              </a:defRPr>
            </a:lvl1pPr>
          </a:lstStyle>
          <a:p>
            <a:pPr>
              <a:defRPr/>
            </a:pPr>
            <a:fld id="{892397C2-5B49-104A-B1D7-DDE182C52C34}" type="slidenum">
              <a:rPr lang="en-US">
                <a:latin typeface="Arial"/>
              </a:rPr>
              <a:pPr>
                <a:defRPr/>
              </a:pPr>
              <a:t>‹#›</a:t>
            </a:fld>
            <a:endParaRPr lang="en-US" dirty="0">
              <a:latin typeface="Arial"/>
            </a:endParaRPr>
          </a:p>
        </p:txBody>
      </p:sp>
    </p:spTree>
    <p:extLst>
      <p:ext uri="{BB962C8B-B14F-4D97-AF65-F5344CB8AC3E}">
        <p14:creationId xmlns:p14="http://schemas.microsoft.com/office/powerpoint/2010/main" val="38074672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pPr>
              <a:defRPr/>
            </a:pPr>
            <a:fld id="{B485999A-F397-D44F-A9CA-C8E36A937B72}" type="datetimeFigureOut">
              <a:rPr lang="en-US" smtClean="0"/>
              <a:pPr>
                <a:defRPr/>
              </a:pPr>
              <a:t>2/18/2014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pPr>
              <a:defRPr/>
            </a:pPr>
            <a:fld id="{7E2D0005-74DA-9042-BDA8-A6CFDFF9710F}" type="slidenum">
              <a:rPr lang="en-US" smtClean="0"/>
              <a:pPr>
                <a:defRPr/>
              </a:pPr>
              <a:t>‹#›</a:t>
            </a:fld>
            <a:endParaRPr lang="en-US" dirty="0"/>
          </a:p>
        </p:txBody>
      </p:sp>
    </p:spTree>
    <p:extLst>
      <p:ext uri="{BB962C8B-B14F-4D97-AF65-F5344CB8AC3E}">
        <p14:creationId xmlns:p14="http://schemas.microsoft.com/office/powerpoint/2010/main" val="168426422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2D5D9F8-D567-244F-880C-4BB4785F1C4C}" type="slidenum">
              <a:rPr lang="en-US" sz="1200">
                <a:latin typeface="Arial"/>
              </a:rPr>
              <a:pPr eaLnBrk="1" hangingPunct="1"/>
              <a:t>3</a:t>
            </a:fld>
            <a:endParaRPr lang="en-US" sz="1200" dirty="0">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Discuss</a:t>
            </a:r>
            <a:r>
              <a:rPr lang="en-US" baseline="0" dirty="0" smtClean="0"/>
              <a:t> the tables with the students.  The top table in particular should prove a point that you have to look at % not just totals when analyzing data.</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E2D0005-74DA-9042-BDA8-A6CFDFF9710F}" type="slidenum">
              <a:rPr lang="en-US" smtClean="0"/>
              <a:pPr>
                <a:defRPr/>
              </a:pPr>
              <a:t>8</a:t>
            </a:fld>
            <a:endParaRPr lang="en-US" dirty="0"/>
          </a:p>
        </p:txBody>
      </p:sp>
    </p:spTree>
    <p:extLst>
      <p:ext uri="{BB962C8B-B14F-4D97-AF65-F5344CB8AC3E}">
        <p14:creationId xmlns:p14="http://schemas.microsoft.com/office/powerpoint/2010/main" val="936455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descr="Coordinate Algebra PPT bgd Instructi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38100"/>
            <a:ext cx="9134475" cy="66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0600" y="640567"/>
            <a:ext cx="7855776" cy="4998233"/>
          </a:xfrm>
          <a:noFill/>
          <a:ln>
            <a:noFill/>
          </a:ln>
        </p:spPr>
        <p:txBody>
          <a:bodyPr>
            <a:normAutofit/>
          </a:bodyPr>
          <a:lstStyle>
            <a:lvl1pPr marL="0" indent="0" algn="l">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8"/>
          <p:cNvSpPr>
            <a:spLocks noGrp="1"/>
          </p:cNvSpPr>
          <p:nvPr>
            <p:ph type="sldNum" sz="quarter" idx="11"/>
          </p:nvPr>
        </p:nvSpPr>
        <p:spPr>
          <a:xfrm>
            <a:off x="8297863" y="5497513"/>
            <a:ext cx="728662" cy="282575"/>
          </a:xfrm>
        </p:spPr>
        <p:txBody>
          <a:bodyPr/>
          <a:lstStyle>
            <a:lvl1pPr>
              <a:defRPr sz="1800" b="1" i="0">
                <a:solidFill>
                  <a:srgbClr val="000000"/>
                </a:solidFill>
                <a:latin typeface="Arial"/>
                <a:cs typeface="Arial"/>
              </a:defRPr>
            </a:lvl1pPr>
          </a:lstStyle>
          <a:p>
            <a:pPr>
              <a:defRPr/>
            </a:pPr>
            <a:fld id="{AA28DBB7-6366-7443-A6B3-31C63E357D05}" type="slidenum">
              <a:rPr lang="en-US" smtClean="0"/>
              <a:pPr>
                <a:defRPr/>
              </a:pPr>
              <a:t>‹#›</a:t>
            </a:fld>
            <a:endParaRPr lang="en-US" dirty="0"/>
          </a:p>
        </p:txBody>
      </p:sp>
      <p:sp>
        <p:nvSpPr>
          <p:cNvPr id="6" name="Footer Placeholder 5"/>
          <p:cNvSpPr>
            <a:spLocks noGrp="1"/>
          </p:cNvSpPr>
          <p:nvPr>
            <p:ph type="ftr" sz="quarter" idx="13"/>
          </p:nvPr>
        </p:nvSpPr>
        <p:spPr>
          <a:xfrm>
            <a:off x="1015283" y="6246670"/>
            <a:ext cx="5567837" cy="264965"/>
          </a:xfrm>
        </p:spPr>
        <p:txBody>
          <a:bodyPr/>
          <a:lstStyle>
            <a:lvl1pPr algn="l">
              <a:defRPr sz="1600">
                <a:solidFill>
                  <a:srgbClr val="FF0000"/>
                </a:solidFill>
              </a:defRPr>
            </a:lvl1pPr>
          </a:lstStyle>
          <a:p>
            <a:pPr>
              <a:defRPr/>
            </a:pPr>
            <a:r>
              <a:rPr lang="en-US" dirty="0" smtClean="0"/>
              <a:t>4.2.1: Summarizing Data Using Two-Way Frequency Tables</a:t>
            </a:r>
            <a:endParaRPr lang="en-US" dirty="0"/>
          </a:p>
        </p:txBody>
      </p:sp>
    </p:spTree>
    <p:extLst>
      <p:ext uri="{BB962C8B-B14F-4D97-AF65-F5344CB8AC3E}">
        <p14:creationId xmlns:p14="http://schemas.microsoft.com/office/powerpoint/2010/main" val="2219862181"/>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4.2.1: Summarizing Data Using Two-Way Frequency Tables</a:t>
            </a:r>
            <a:endParaRPr lang="en-US"/>
          </a:p>
        </p:txBody>
      </p:sp>
      <p:sp>
        <p:nvSpPr>
          <p:cNvPr id="6" name="Slide Number Placeholder 5"/>
          <p:cNvSpPr>
            <a:spLocks noGrp="1"/>
          </p:cNvSpPr>
          <p:nvPr>
            <p:ph type="sldNum" sz="quarter" idx="12"/>
          </p:nvPr>
        </p:nvSpPr>
        <p:spPr/>
        <p:txBody>
          <a:bodyPr/>
          <a:lstStyle>
            <a:lvl1pPr>
              <a:defRPr/>
            </a:lvl1pPr>
          </a:lstStyle>
          <a:p>
            <a:pPr>
              <a:defRPr/>
            </a:pPr>
            <a:fld id="{166E7ABF-EB05-234A-8498-918597666453}" type="slidenum">
              <a:rPr lang="en-US"/>
              <a:pPr>
                <a:defRPr/>
              </a:pPr>
              <a:t>‹#›</a:t>
            </a:fld>
            <a:endParaRPr lang="en-US" dirty="0"/>
          </a:p>
        </p:txBody>
      </p:sp>
    </p:spTree>
    <p:extLst>
      <p:ext uri="{BB962C8B-B14F-4D97-AF65-F5344CB8AC3E}">
        <p14:creationId xmlns:p14="http://schemas.microsoft.com/office/powerpoint/2010/main" val="4167147877"/>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4.2.1: Summarizing Data Using Two-Way Frequency Tables</a:t>
            </a:r>
            <a:endParaRPr lang="en-US"/>
          </a:p>
        </p:txBody>
      </p:sp>
      <p:sp>
        <p:nvSpPr>
          <p:cNvPr id="6" name="Slide Number Placeholder 5"/>
          <p:cNvSpPr>
            <a:spLocks noGrp="1"/>
          </p:cNvSpPr>
          <p:nvPr>
            <p:ph type="sldNum" sz="quarter" idx="12"/>
          </p:nvPr>
        </p:nvSpPr>
        <p:spPr/>
        <p:txBody>
          <a:bodyPr/>
          <a:lstStyle>
            <a:lvl1pPr>
              <a:defRPr/>
            </a:lvl1pPr>
          </a:lstStyle>
          <a:p>
            <a:pPr>
              <a:defRPr/>
            </a:pPr>
            <a:fld id="{C456E963-ACDC-744B-86C2-FFCE733D19BE}" type="slidenum">
              <a:rPr lang="en-US"/>
              <a:pPr>
                <a:defRPr/>
              </a:pPr>
              <a:t>‹#›</a:t>
            </a:fld>
            <a:endParaRPr lang="en-US" dirty="0"/>
          </a:p>
        </p:txBody>
      </p:sp>
    </p:spTree>
    <p:extLst>
      <p:ext uri="{BB962C8B-B14F-4D97-AF65-F5344CB8AC3E}">
        <p14:creationId xmlns:p14="http://schemas.microsoft.com/office/powerpoint/2010/main" val="242703711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9568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4.2.1: Summarizing Data Using Two-Way Frequency Tables</a:t>
            </a:r>
            <a:endParaRPr lang="en-US"/>
          </a:p>
        </p:txBody>
      </p:sp>
      <p:sp>
        <p:nvSpPr>
          <p:cNvPr id="6" name="Slide Number Placeholder 5"/>
          <p:cNvSpPr>
            <a:spLocks noGrp="1"/>
          </p:cNvSpPr>
          <p:nvPr>
            <p:ph type="sldNum" sz="quarter" idx="12"/>
          </p:nvPr>
        </p:nvSpPr>
        <p:spPr/>
        <p:txBody>
          <a:bodyPr/>
          <a:lstStyle>
            <a:lvl1pPr>
              <a:defRPr/>
            </a:lvl1pPr>
          </a:lstStyle>
          <a:p>
            <a:pPr>
              <a:defRPr/>
            </a:pPr>
            <a:fld id="{CC3C0496-8925-9B49-9A36-2AB75C5B6B25}" type="slidenum">
              <a:rPr lang="en-US"/>
              <a:pPr>
                <a:defRPr/>
              </a:pPr>
              <a:t>‹#›</a:t>
            </a:fld>
            <a:endParaRPr lang="en-US" dirty="0"/>
          </a:p>
        </p:txBody>
      </p:sp>
    </p:spTree>
    <p:extLst>
      <p:ext uri="{BB962C8B-B14F-4D97-AF65-F5344CB8AC3E}">
        <p14:creationId xmlns:p14="http://schemas.microsoft.com/office/powerpoint/2010/main" val="3257765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4.2.1: Summarizing Data Using Two-Way Frequency Tables</a:t>
            </a:r>
            <a:endParaRPr lang="en-US"/>
          </a:p>
        </p:txBody>
      </p:sp>
      <p:sp>
        <p:nvSpPr>
          <p:cNvPr id="6" name="Slide Number Placeholder 5"/>
          <p:cNvSpPr>
            <a:spLocks noGrp="1"/>
          </p:cNvSpPr>
          <p:nvPr>
            <p:ph type="sldNum" sz="quarter" idx="12"/>
          </p:nvPr>
        </p:nvSpPr>
        <p:spPr/>
        <p:txBody>
          <a:bodyPr/>
          <a:lstStyle>
            <a:lvl1pPr>
              <a:defRPr/>
            </a:lvl1pPr>
          </a:lstStyle>
          <a:p>
            <a:pPr>
              <a:defRPr/>
            </a:pPr>
            <a:fld id="{35ED554C-E08A-124E-968F-066B418B9B1D}" type="slidenum">
              <a:rPr lang="en-US"/>
              <a:pPr>
                <a:defRPr/>
              </a:pPr>
              <a:t>‹#›</a:t>
            </a:fld>
            <a:endParaRPr lang="en-US" dirty="0"/>
          </a:p>
        </p:txBody>
      </p:sp>
    </p:spTree>
    <p:extLst>
      <p:ext uri="{BB962C8B-B14F-4D97-AF65-F5344CB8AC3E}">
        <p14:creationId xmlns:p14="http://schemas.microsoft.com/office/powerpoint/2010/main" val="158570708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4.2.1: Summarizing Data Using Two-Way Frequency Tables</a:t>
            </a:r>
            <a:endParaRPr lang="en-US"/>
          </a:p>
        </p:txBody>
      </p:sp>
      <p:sp>
        <p:nvSpPr>
          <p:cNvPr id="7" name="Slide Number Placeholder 5"/>
          <p:cNvSpPr>
            <a:spLocks noGrp="1"/>
          </p:cNvSpPr>
          <p:nvPr>
            <p:ph type="sldNum" sz="quarter" idx="12"/>
          </p:nvPr>
        </p:nvSpPr>
        <p:spPr/>
        <p:txBody>
          <a:bodyPr/>
          <a:lstStyle>
            <a:lvl1pPr>
              <a:defRPr/>
            </a:lvl1pPr>
          </a:lstStyle>
          <a:p>
            <a:pPr>
              <a:defRPr/>
            </a:pPr>
            <a:fld id="{61905915-779A-F84F-8270-F51C7E08246D}" type="slidenum">
              <a:rPr lang="en-US"/>
              <a:pPr>
                <a:defRPr/>
              </a:pPr>
              <a:t>‹#›</a:t>
            </a:fld>
            <a:endParaRPr lang="en-US" dirty="0"/>
          </a:p>
        </p:txBody>
      </p:sp>
    </p:spTree>
    <p:extLst>
      <p:ext uri="{BB962C8B-B14F-4D97-AF65-F5344CB8AC3E}">
        <p14:creationId xmlns:p14="http://schemas.microsoft.com/office/powerpoint/2010/main" val="55624206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4.2.1: Summarizing Data Using Two-Way Frequency Tables</a:t>
            </a:r>
            <a:endParaRPr lang="en-US"/>
          </a:p>
        </p:txBody>
      </p:sp>
      <p:sp>
        <p:nvSpPr>
          <p:cNvPr id="9" name="Slide Number Placeholder 5"/>
          <p:cNvSpPr>
            <a:spLocks noGrp="1"/>
          </p:cNvSpPr>
          <p:nvPr>
            <p:ph type="sldNum" sz="quarter" idx="12"/>
          </p:nvPr>
        </p:nvSpPr>
        <p:spPr/>
        <p:txBody>
          <a:bodyPr/>
          <a:lstStyle>
            <a:lvl1pPr>
              <a:defRPr/>
            </a:lvl1pPr>
          </a:lstStyle>
          <a:p>
            <a:pPr>
              <a:defRPr/>
            </a:pPr>
            <a:fld id="{43651A5C-C537-5E42-89C8-8618689A1B38}" type="slidenum">
              <a:rPr lang="en-US"/>
              <a:pPr>
                <a:defRPr/>
              </a:pPr>
              <a:t>‹#›</a:t>
            </a:fld>
            <a:endParaRPr lang="en-US" dirty="0"/>
          </a:p>
        </p:txBody>
      </p:sp>
    </p:spTree>
    <p:extLst>
      <p:ext uri="{BB962C8B-B14F-4D97-AF65-F5344CB8AC3E}">
        <p14:creationId xmlns:p14="http://schemas.microsoft.com/office/powerpoint/2010/main" val="167007455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4.2.1: Summarizing Data Using Two-Way Frequency Tables</a:t>
            </a:r>
            <a:endParaRPr lang="en-US"/>
          </a:p>
        </p:txBody>
      </p:sp>
      <p:sp>
        <p:nvSpPr>
          <p:cNvPr id="5" name="Slide Number Placeholder 5"/>
          <p:cNvSpPr>
            <a:spLocks noGrp="1"/>
          </p:cNvSpPr>
          <p:nvPr>
            <p:ph type="sldNum" sz="quarter" idx="12"/>
          </p:nvPr>
        </p:nvSpPr>
        <p:spPr/>
        <p:txBody>
          <a:bodyPr/>
          <a:lstStyle>
            <a:lvl1pPr>
              <a:defRPr/>
            </a:lvl1pPr>
          </a:lstStyle>
          <a:p>
            <a:pPr>
              <a:defRPr/>
            </a:pPr>
            <a:fld id="{E2F4FE27-A5F0-4149-82C0-F615F6C49BDE}" type="slidenum">
              <a:rPr lang="en-US"/>
              <a:pPr>
                <a:defRPr/>
              </a:pPr>
              <a:t>‹#›</a:t>
            </a:fld>
            <a:endParaRPr lang="en-US" dirty="0"/>
          </a:p>
        </p:txBody>
      </p:sp>
    </p:spTree>
    <p:extLst>
      <p:ext uri="{BB962C8B-B14F-4D97-AF65-F5344CB8AC3E}">
        <p14:creationId xmlns:p14="http://schemas.microsoft.com/office/powerpoint/2010/main" val="323981263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4.2.1: Summarizing Data Using Two-Way Frequency Tables</a:t>
            </a:r>
            <a:endParaRPr lang="en-US"/>
          </a:p>
        </p:txBody>
      </p:sp>
      <p:sp>
        <p:nvSpPr>
          <p:cNvPr id="4" name="Slide Number Placeholder 5"/>
          <p:cNvSpPr>
            <a:spLocks noGrp="1"/>
          </p:cNvSpPr>
          <p:nvPr>
            <p:ph type="sldNum" sz="quarter" idx="12"/>
          </p:nvPr>
        </p:nvSpPr>
        <p:spPr/>
        <p:txBody>
          <a:bodyPr/>
          <a:lstStyle>
            <a:lvl1pPr>
              <a:defRPr/>
            </a:lvl1pPr>
          </a:lstStyle>
          <a:p>
            <a:pPr>
              <a:defRPr/>
            </a:pPr>
            <a:fld id="{AE7837AB-05C7-D840-8202-554EAFDF83BB}" type="slidenum">
              <a:rPr lang="en-US"/>
              <a:pPr>
                <a:defRPr/>
              </a:pPr>
              <a:t>‹#›</a:t>
            </a:fld>
            <a:endParaRPr lang="en-US" dirty="0"/>
          </a:p>
        </p:txBody>
      </p:sp>
    </p:spTree>
    <p:extLst>
      <p:ext uri="{BB962C8B-B14F-4D97-AF65-F5344CB8AC3E}">
        <p14:creationId xmlns:p14="http://schemas.microsoft.com/office/powerpoint/2010/main" val="672794557"/>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4.2.1: Summarizing Data Using Two-Way Frequency Tables</a:t>
            </a:r>
            <a:endParaRPr lang="en-US"/>
          </a:p>
        </p:txBody>
      </p:sp>
      <p:sp>
        <p:nvSpPr>
          <p:cNvPr id="7" name="Slide Number Placeholder 5"/>
          <p:cNvSpPr>
            <a:spLocks noGrp="1"/>
          </p:cNvSpPr>
          <p:nvPr>
            <p:ph type="sldNum" sz="quarter" idx="12"/>
          </p:nvPr>
        </p:nvSpPr>
        <p:spPr/>
        <p:txBody>
          <a:bodyPr/>
          <a:lstStyle>
            <a:lvl1pPr>
              <a:defRPr/>
            </a:lvl1pPr>
          </a:lstStyle>
          <a:p>
            <a:pPr>
              <a:defRPr/>
            </a:pPr>
            <a:fld id="{4EA1F648-7553-1544-915A-A9E1DE8B2D08}" type="slidenum">
              <a:rPr lang="en-US"/>
              <a:pPr>
                <a:defRPr/>
              </a:pPr>
              <a:t>‹#›</a:t>
            </a:fld>
            <a:endParaRPr lang="en-US" dirty="0"/>
          </a:p>
        </p:txBody>
      </p:sp>
    </p:spTree>
    <p:extLst>
      <p:ext uri="{BB962C8B-B14F-4D97-AF65-F5344CB8AC3E}">
        <p14:creationId xmlns:p14="http://schemas.microsoft.com/office/powerpoint/2010/main" val="41975842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4.2.1: Summarizing Data Using Two-Way Frequency Tables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42F453E-5832-004C-88FD-D188459EB61F}" type="slidenum">
              <a:rPr lang="en-US"/>
              <a:pPr>
                <a:defRPr/>
              </a:pPr>
              <a:t>‹#›</a:t>
            </a:fld>
            <a:endParaRPr lang="en-US" dirty="0"/>
          </a:p>
        </p:txBody>
      </p:sp>
    </p:spTree>
    <p:extLst>
      <p:ext uri="{BB962C8B-B14F-4D97-AF65-F5344CB8AC3E}">
        <p14:creationId xmlns:p14="http://schemas.microsoft.com/office/powerpoint/2010/main" val="386058903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a:ea typeface="+mn-ea"/>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a:ea typeface="+mn-ea"/>
                <a:cs typeface="+mn-cs"/>
              </a:defRPr>
            </a:lvl1pPr>
          </a:lstStyle>
          <a:p>
            <a:pPr>
              <a:defRPr/>
            </a:pPr>
            <a:r>
              <a:rPr lang="en-US" smtClean="0"/>
              <a:t>4.2.1: Summarizing Data Using Two-Way Frequency Tables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a:ea typeface="+mn-ea"/>
                <a:cs typeface="+mn-cs"/>
              </a:defRPr>
            </a:lvl1pPr>
          </a:lstStyle>
          <a:p>
            <a:pPr>
              <a:defRPr/>
            </a:pPr>
            <a:fld id="{1B293FF8-CD88-C24E-B901-491EE6C88A2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8" r:id="rId12"/>
  </p:sldLayoutIdLst>
  <p:transition spd="slow"/>
  <p:timing>
    <p:tnLst>
      <p:par>
        <p:cT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Arial"/>
          <a:ea typeface="ＭＳ Ｐゴシック" charset="0"/>
          <a:cs typeface="Arial"/>
        </a:defRPr>
      </a:lvl1pPr>
      <a:lvl2pPr algn="ctr" defTabSz="457200" rtl="0" eaLnBrk="0" fontAlgn="base" hangingPunct="0">
        <a:spcBef>
          <a:spcPct val="0"/>
        </a:spcBef>
        <a:spcAft>
          <a:spcPct val="0"/>
        </a:spcAft>
        <a:defRPr sz="4400">
          <a:solidFill>
            <a:schemeClr val="tx1"/>
          </a:solidFill>
          <a:latin typeface="Myriad Pro"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Myriad Pro"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Myriad Pro"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Myriad Pro"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youtube.com/watch?feature=player_embedded&amp;v=SsWrY77o77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20000"/>
          </a:bodyPr>
          <a:lstStyle/>
          <a:p>
            <a:pPr algn="ctr"/>
            <a:r>
              <a:rPr lang="en-US" sz="4800" dirty="0" smtClean="0"/>
              <a:t>Lesson 4.4</a:t>
            </a:r>
          </a:p>
          <a:p>
            <a:pPr algn="ctr"/>
            <a:r>
              <a:rPr lang="en-US" sz="4800" dirty="0" smtClean="0"/>
              <a:t>Two-Way Frequency Tables</a:t>
            </a:r>
          </a:p>
          <a:p>
            <a:endParaRPr lang="en-US" sz="2800" dirty="0" smtClean="0"/>
          </a:p>
          <a:p>
            <a:r>
              <a:rPr lang="en-US" sz="2800" b="1" u="sng" dirty="0" smtClean="0"/>
              <a:t>Concept:</a:t>
            </a:r>
            <a:r>
              <a:rPr lang="en-US" sz="2800" dirty="0" smtClean="0"/>
              <a:t> Representing and Interpreting Data</a:t>
            </a:r>
          </a:p>
          <a:p>
            <a:endParaRPr lang="en-US" sz="2800" dirty="0" smtClean="0"/>
          </a:p>
          <a:p>
            <a:r>
              <a:rPr lang="en-US" sz="2800" b="1" u="sng" dirty="0" smtClean="0"/>
              <a:t>EQ:</a:t>
            </a:r>
            <a:r>
              <a:rPr lang="en-US" sz="2800" dirty="0" smtClean="0"/>
              <a:t> How do we represent and interpret data in two variables? (Standard S.ID.5)</a:t>
            </a:r>
          </a:p>
          <a:p>
            <a:endParaRPr lang="en-US" sz="2800" dirty="0" smtClean="0"/>
          </a:p>
          <a:p>
            <a:r>
              <a:rPr lang="en-US" sz="2800" b="1" u="sng" dirty="0" smtClean="0"/>
              <a:t>Vocabulary:</a:t>
            </a:r>
            <a:r>
              <a:rPr lang="en-US" sz="2800" dirty="0" smtClean="0"/>
              <a:t> Two-Way Frequency Table, Bivariate, Joint Frequency, Marginal Frequency, Conditional Relative Frequency</a:t>
            </a:r>
          </a:p>
          <a:p>
            <a:pPr algn="ctr"/>
            <a:r>
              <a:rPr lang="en-US" sz="1600" dirty="0" smtClean="0"/>
              <a:t> </a:t>
            </a:r>
          </a:p>
          <a:p>
            <a:pPr algn="ctr"/>
            <a:endParaRPr lang="en-US" sz="1800" dirty="0" smtClean="0"/>
          </a:p>
          <a:p>
            <a:pPr algn="ctr"/>
            <a:endParaRPr lang="en-US" sz="1800" dirty="0"/>
          </a:p>
        </p:txBody>
      </p:sp>
      <p:sp>
        <p:nvSpPr>
          <p:cNvPr id="3" name="Slide Number Placeholder 2"/>
          <p:cNvSpPr>
            <a:spLocks noGrp="1"/>
          </p:cNvSpPr>
          <p:nvPr>
            <p:ph type="sldNum" sz="quarter" idx="11"/>
          </p:nvPr>
        </p:nvSpPr>
        <p:spPr/>
        <p:txBody>
          <a:bodyPr/>
          <a:lstStyle/>
          <a:p>
            <a:pPr>
              <a:defRPr/>
            </a:pPr>
            <a:fld id="{AA28DBB7-6366-7443-A6B3-31C63E357D05}" type="slidenum">
              <a:rPr lang="en-US" smtClean="0"/>
              <a:pPr>
                <a:defRPr/>
              </a:pPr>
              <a:t>1</a:t>
            </a:fld>
            <a:endParaRPr lang="en-US" dirty="0"/>
          </a:p>
        </p:txBody>
      </p:sp>
      <p:sp>
        <p:nvSpPr>
          <p:cNvPr id="4" name="Footer Placeholder 3"/>
          <p:cNvSpPr>
            <a:spLocks noGrp="1"/>
          </p:cNvSpPr>
          <p:nvPr>
            <p:ph type="ftr" sz="quarter" idx="13"/>
          </p:nvPr>
        </p:nvSpPr>
        <p:spPr/>
        <p:txBody>
          <a:bodyPr/>
          <a:lstStyle/>
          <a:p>
            <a:pPr>
              <a:defRPr/>
            </a:pPr>
            <a:r>
              <a:rPr lang="en-US" smtClean="0"/>
              <a:t>4.2.1: Summarizing Data Using Two-Way Frequency Tables</a:t>
            </a:r>
            <a:endParaRPr lang="en-US" dirty="0"/>
          </a:p>
        </p:txBody>
      </p:sp>
      <p:sp>
        <p:nvSpPr>
          <p:cNvPr id="5" name="Rectangle 4">
            <a:hlinkClick r:id="rId2"/>
          </p:cNvPr>
          <p:cNvSpPr/>
          <p:nvPr/>
        </p:nvSpPr>
        <p:spPr>
          <a:xfrm>
            <a:off x="180109" y="5454134"/>
            <a:ext cx="8963891" cy="369332"/>
          </a:xfrm>
          <a:prstGeom prst="rect">
            <a:avLst/>
          </a:prstGeom>
        </p:spPr>
        <p:txBody>
          <a:bodyPr wrap="square">
            <a:spAutoFit/>
          </a:bodyPr>
          <a:lstStyle/>
          <a:p>
            <a:pPr algn="ctr"/>
            <a:r>
              <a:rPr lang="en-US" sz="1800" u="sng" dirty="0">
                <a:solidFill>
                  <a:schemeClr val="accent6">
                    <a:lumMod val="75000"/>
                  </a:schemeClr>
                </a:solidFill>
              </a:rPr>
              <a:t>http://www.youtube.com/watch?feature=player_embedded&amp;v=SsWrY77o77o</a:t>
            </a:r>
          </a:p>
        </p:txBody>
      </p:sp>
    </p:spTree>
    <p:extLst>
      <p:ext uri="{BB962C8B-B14F-4D97-AF65-F5344CB8AC3E}">
        <p14:creationId xmlns:p14="http://schemas.microsoft.com/office/powerpoint/2010/main" val="409575881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7927" y="277090"/>
            <a:ext cx="8638598" cy="5611091"/>
          </a:xfrm>
        </p:spPr>
        <p:txBody>
          <a:bodyPr>
            <a:normAutofit lnSpcReduction="10000"/>
          </a:bodyPr>
          <a:lstStyle/>
          <a:p>
            <a:r>
              <a:rPr lang="en-US" sz="2800" b="1" dirty="0" smtClean="0"/>
              <a:t>    Guided </a:t>
            </a:r>
            <a:r>
              <a:rPr lang="en-US" sz="2800" b="1" dirty="0"/>
              <a:t>Practice: </a:t>
            </a:r>
            <a:r>
              <a:rPr lang="en-US" sz="2800" b="1" dirty="0">
                <a:solidFill>
                  <a:srgbClr val="000090"/>
                </a:solidFill>
              </a:rPr>
              <a:t>Example </a:t>
            </a:r>
            <a:r>
              <a:rPr lang="en-US" sz="2800" b="1" dirty="0" smtClean="0">
                <a:solidFill>
                  <a:srgbClr val="000090"/>
                </a:solidFill>
              </a:rPr>
              <a:t>2, </a:t>
            </a:r>
            <a:r>
              <a:rPr lang="en-US" sz="2800" b="1" i="1" dirty="0" smtClean="0">
                <a:solidFill>
                  <a:srgbClr val="000090"/>
                </a:solidFill>
              </a:rPr>
              <a:t>continued</a:t>
            </a:r>
            <a:endParaRPr lang="en-US" sz="2800" baseline="30000" dirty="0"/>
          </a:p>
          <a:p>
            <a:pPr marL="457200" indent="-457200">
              <a:buAutoNum type="arabicPeriod" startAt="5"/>
            </a:pPr>
            <a:r>
              <a:rPr lang="en-US" dirty="0" smtClean="0">
                <a:solidFill>
                  <a:schemeClr val="tx1"/>
                </a:solidFill>
              </a:rPr>
              <a:t>Complete the marginal frequencies for each type of pet and for each grade level.  Which one is the smallest?</a:t>
            </a:r>
          </a:p>
          <a:p>
            <a:endParaRPr lang="en-US" dirty="0"/>
          </a:p>
          <a:p>
            <a:endParaRPr lang="en-US" dirty="0" smtClean="0">
              <a:solidFill>
                <a:schemeClr val="tx1"/>
              </a:solidFill>
            </a:endParaRPr>
          </a:p>
          <a:p>
            <a:endParaRPr lang="en-US" dirty="0"/>
          </a:p>
          <a:p>
            <a:endParaRPr lang="en-US" dirty="0" smtClean="0">
              <a:solidFill>
                <a:schemeClr val="tx1"/>
              </a:solidFill>
            </a:endParaRPr>
          </a:p>
          <a:p>
            <a:endParaRPr lang="en-US" dirty="0" smtClean="0"/>
          </a:p>
          <a:p>
            <a:endParaRPr lang="en-US" dirty="0"/>
          </a:p>
          <a:p>
            <a:r>
              <a:rPr lang="en-US" dirty="0" smtClean="0">
                <a:solidFill>
                  <a:schemeClr val="tx1"/>
                </a:solidFill>
              </a:rPr>
              <a:t>6. How many students are represented in the survey?  </a:t>
            </a:r>
          </a:p>
          <a:p>
            <a:r>
              <a:rPr lang="en-US" dirty="0" smtClean="0"/>
              <a:t>7. </a:t>
            </a:r>
            <a:r>
              <a:rPr lang="en-US" dirty="0"/>
              <a:t>What would the conditional relative frequency be for </a:t>
            </a:r>
            <a:endParaRPr lang="en-US" dirty="0" smtClean="0"/>
          </a:p>
          <a:p>
            <a:r>
              <a:rPr lang="en-US" dirty="0"/>
              <a:t> </a:t>
            </a:r>
            <a:r>
              <a:rPr lang="en-US" dirty="0" smtClean="0"/>
              <a:t>   9</a:t>
            </a:r>
            <a:r>
              <a:rPr lang="en-US" baseline="30000" dirty="0" smtClean="0"/>
              <a:t>th</a:t>
            </a:r>
            <a:r>
              <a:rPr lang="en-US" dirty="0" smtClean="0"/>
              <a:t> </a:t>
            </a:r>
            <a:r>
              <a:rPr lang="en-US" dirty="0"/>
              <a:t>graders who preferred </a:t>
            </a:r>
            <a:r>
              <a:rPr lang="en-US" dirty="0" smtClean="0"/>
              <a:t>cats (with respect to 9</a:t>
            </a:r>
            <a:r>
              <a:rPr lang="en-US" baseline="30000" dirty="0" smtClean="0"/>
              <a:t>th</a:t>
            </a:r>
            <a:r>
              <a:rPr lang="en-US" dirty="0" smtClean="0"/>
              <a:t> graders)?</a:t>
            </a:r>
          </a:p>
          <a:p>
            <a:r>
              <a:rPr lang="en-US" dirty="0" smtClean="0"/>
              <a:t>8. What would the conditional relative frequency be for fish  (with respect to everyone surveyed)?</a:t>
            </a:r>
            <a:endParaRPr lang="en-US" dirty="0"/>
          </a:p>
          <a:p>
            <a:pPr marL="512064" lvl="1" algn="l"/>
            <a:endParaRPr lang="en-US" dirty="0">
              <a:solidFill>
                <a:schemeClr val="tx1"/>
              </a:solidFill>
            </a:endParaRPr>
          </a:p>
          <a:p>
            <a:endParaRPr lang="en-US" sz="2800" dirty="0"/>
          </a:p>
          <a:p>
            <a:endParaRPr lang="en-US" sz="2800" dirty="0"/>
          </a:p>
        </p:txBody>
      </p:sp>
      <p:sp>
        <p:nvSpPr>
          <p:cNvPr id="3" name="Slide Number Placeholder 2"/>
          <p:cNvSpPr>
            <a:spLocks noGrp="1"/>
          </p:cNvSpPr>
          <p:nvPr>
            <p:ph type="sldNum" sz="quarter" idx="11"/>
          </p:nvPr>
        </p:nvSpPr>
        <p:spPr/>
        <p:txBody>
          <a:bodyPr/>
          <a:lstStyle/>
          <a:p>
            <a:pPr>
              <a:defRPr/>
            </a:pPr>
            <a:fld id="{AA28DBB7-6366-7443-A6B3-31C63E357D05}" type="slidenum">
              <a:rPr lang="en-US" smtClean="0"/>
              <a:pPr>
                <a:defRPr/>
              </a:pPr>
              <a:t>10</a:t>
            </a:fld>
            <a:endParaRPr lang="en-US" dirty="0"/>
          </a:p>
        </p:txBody>
      </p:sp>
      <p:sp>
        <p:nvSpPr>
          <p:cNvPr id="4" name="Footer Placeholder 3"/>
          <p:cNvSpPr>
            <a:spLocks noGrp="1"/>
          </p:cNvSpPr>
          <p:nvPr>
            <p:ph type="ftr" sz="quarter" idx="13"/>
          </p:nvPr>
        </p:nvSpPr>
        <p:spPr/>
        <p:txBody>
          <a:bodyPr/>
          <a:lstStyle/>
          <a:p>
            <a:pPr>
              <a:defRPr/>
            </a:pPr>
            <a:r>
              <a:rPr lang="en-US" dirty="0" smtClean="0"/>
              <a:t>4.2.1: Summarizing Data Using Two-Way Frequency Tables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26664633"/>
              </p:ext>
            </p:extLst>
          </p:nvPr>
        </p:nvGraphicFramePr>
        <p:xfrm>
          <a:off x="1535756" y="1679141"/>
          <a:ext cx="5724024" cy="1981200"/>
        </p:xfrm>
        <a:graphic>
          <a:graphicData uri="http://schemas.openxmlformats.org/drawingml/2006/table">
            <a:tbl>
              <a:tblPr firstRow="1" bandRow="1">
                <a:tableStyleId>{5940675A-B579-460E-94D1-54222C63F5DA}</a:tableStyleId>
              </a:tblPr>
              <a:tblGrid>
                <a:gridCol w="954004"/>
                <a:gridCol w="954004"/>
                <a:gridCol w="954004"/>
                <a:gridCol w="954004"/>
                <a:gridCol w="954004"/>
                <a:gridCol w="954004"/>
              </a:tblGrid>
              <a:tr h="370754">
                <a:tc rowSpan="2">
                  <a:txBody>
                    <a:bodyPr/>
                    <a:lstStyle/>
                    <a:p>
                      <a:pPr algn="ctr"/>
                      <a:r>
                        <a:rPr lang="en-US" sz="2000" b="1" dirty="0" smtClean="0">
                          <a:latin typeface="Arial"/>
                          <a:cs typeface="Arial"/>
                        </a:rPr>
                        <a:t>Grade</a:t>
                      </a:r>
                      <a:endParaRPr lang="en-US" sz="2000" b="1" dirty="0">
                        <a:latin typeface="Arial"/>
                        <a:cs typeface="Arial"/>
                      </a:endParaRPr>
                    </a:p>
                  </a:txBody>
                  <a:tcPr anchor="ctr">
                    <a:solidFill>
                      <a:schemeClr val="bg1">
                        <a:lumMod val="85000"/>
                      </a:schemeClr>
                    </a:solidFill>
                  </a:tcPr>
                </a:tc>
                <a:tc gridSpan="4">
                  <a:txBody>
                    <a:bodyPr/>
                    <a:lstStyle/>
                    <a:p>
                      <a:pPr algn="ctr"/>
                      <a:r>
                        <a:rPr lang="en-US" sz="2000" b="1" dirty="0" smtClean="0">
                          <a:latin typeface="Arial"/>
                          <a:cs typeface="Arial"/>
                        </a:rPr>
                        <a:t>Preferred pet</a:t>
                      </a:r>
                      <a:endParaRPr lang="en-US" sz="2000" b="1" dirty="0">
                        <a:latin typeface="Arial"/>
                        <a:cs typeface="Arial"/>
                      </a:endParaRPr>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dirty="0"/>
                    </a:p>
                  </a:txBody>
                  <a:tcPr>
                    <a:solidFill>
                      <a:schemeClr val="bg1">
                        <a:lumMod val="85000"/>
                      </a:schemeClr>
                    </a:solidFill>
                  </a:tcPr>
                </a:tc>
                <a:tc hMerge="1">
                  <a:txBody>
                    <a:bodyPr/>
                    <a:lstStyle/>
                    <a:p>
                      <a:endParaRPr lang="en-US" dirty="0"/>
                    </a:p>
                  </a:txBody>
                  <a:tcPr>
                    <a:solidFill>
                      <a:schemeClr val="bg1">
                        <a:lumMod val="85000"/>
                      </a:schemeClr>
                    </a:solidFill>
                  </a:tcPr>
                </a:tc>
                <a:tc>
                  <a:txBody>
                    <a:bodyPr/>
                    <a:lstStyle/>
                    <a:p>
                      <a:pPr algn="ctr"/>
                      <a:endParaRPr lang="en-US" sz="2000" b="1" dirty="0">
                        <a:latin typeface="Arial"/>
                        <a:cs typeface="Arial"/>
                      </a:endParaRPr>
                    </a:p>
                  </a:txBody>
                  <a:tcPr>
                    <a:solidFill>
                      <a:schemeClr val="bg1">
                        <a:lumMod val="85000"/>
                      </a:schemeClr>
                    </a:solidFill>
                  </a:tcPr>
                </a:tc>
              </a:tr>
              <a:tr h="370754">
                <a:tc vMerge="1">
                  <a:txBody>
                    <a:bodyPr/>
                    <a:lstStyle/>
                    <a:p>
                      <a:endParaRPr lang="en-US" dirty="0"/>
                    </a:p>
                  </a:txBody>
                  <a:tcPr>
                    <a:solidFill>
                      <a:srgbClr val="FFFFFF"/>
                    </a:solidFill>
                  </a:tcPr>
                </a:tc>
                <a:tc>
                  <a:txBody>
                    <a:bodyPr/>
                    <a:lstStyle/>
                    <a:p>
                      <a:pPr algn="ctr"/>
                      <a:r>
                        <a:rPr lang="en-US" sz="2000" b="1" dirty="0" smtClean="0">
                          <a:latin typeface="Arial"/>
                          <a:cs typeface="Arial"/>
                        </a:rPr>
                        <a:t>Bird</a:t>
                      </a:r>
                      <a:endParaRPr lang="en-US" sz="2000" b="1" dirty="0">
                        <a:latin typeface="Arial"/>
                        <a:cs typeface="Arial"/>
                      </a:endParaRPr>
                    </a:p>
                  </a:txBody>
                  <a:tcPr>
                    <a:solidFill>
                      <a:srgbClr val="FFFFFF"/>
                    </a:solidFill>
                  </a:tcPr>
                </a:tc>
                <a:tc>
                  <a:txBody>
                    <a:bodyPr/>
                    <a:lstStyle/>
                    <a:p>
                      <a:pPr algn="ctr"/>
                      <a:r>
                        <a:rPr lang="en-US" sz="2000" b="1" dirty="0" smtClean="0">
                          <a:latin typeface="Arial"/>
                          <a:cs typeface="Arial"/>
                        </a:rPr>
                        <a:t>Cat</a:t>
                      </a:r>
                      <a:endParaRPr lang="en-US" sz="2000" b="1" dirty="0">
                        <a:latin typeface="Arial"/>
                        <a:cs typeface="Arial"/>
                      </a:endParaRPr>
                    </a:p>
                  </a:txBody>
                  <a:tcPr>
                    <a:solidFill>
                      <a:srgbClr val="FFFFFF"/>
                    </a:solidFill>
                  </a:tcPr>
                </a:tc>
                <a:tc>
                  <a:txBody>
                    <a:bodyPr/>
                    <a:lstStyle/>
                    <a:p>
                      <a:pPr algn="ctr"/>
                      <a:r>
                        <a:rPr lang="en-US" sz="2000" b="1" dirty="0" smtClean="0">
                          <a:latin typeface="Arial"/>
                          <a:cs typeface="Arial"/>
                        </a:rPr>
                        <a:t>Dog</a:t>
                      </a:r>
                      <a:endParaRPr lang="en-US" sz="2000" b="1" dirty="0">
                        <a:latin typeface="Arial"/>
                        <a:cs typeface="Arial"/>
                      </a:endParaRPr>
                    </a:p>
                  </a:txBody>
                  <a:tcPr>
                    <a:solidFill>
                      <a:srgbClr val="FFFFFF"/>
                    </a:solidFill>
                  </a:tcPr>
                </a:tc>
                <a:tc>
                  <a:txBody>
                    <a:bodyPr/>
                    <a:lstStyle/>
                    <a:p>
                      <a:pPr algn="ctr"/>
                      <a:r>
                        <a:rPr lang="en-US" sz="2000" b="1" dirty="0" smtClean="0">
                          <a:latin typeface="Arial"/>
                          <a:cs typeface="Arial"/>
                        </a:rPr>
                        <a:t>Fish</a:t>
                      </a:r>
                      <a:endParaRPr lang="en-US" sz="2000" b="1" dirty="0">
                        <a:latin typeface="Arial"/>
                        <a:cs typeface="Arial"/>
                      </a:endParaRPr>
                    </a:p>
                  </a:txBody>
                  <a:tcPr>
                    <a:solidFill>
                      <a:srgbClr val="FFFFFF"/>
                    </a:solidFill>
                  </a:tcPr>
                </a:tc>
                <a:tc>
                  <a:txBody>
                    <a:bodyPr/>
                    <a:lstStyle/>
                    <a:p>
                      <a:pPr algn="ctr"/>
                      <a:r>
                        <a:rPr lang="en-US" sz="2000" b="1" dirty="0" smtClean="0">
                          <a:latin typeface="Arial"/>
                          <a:cs typeface="Arial"/>
                        </a:rPr>
                        <a:t>Total</a:t>
                      </a:r>
                      <a:endParaRPr lang="en-US" sz="2000" b="1" dirty="0">
                        <a:latin typeface="Arial"/>
                        <a:cs typeface="Arial"/>
                      </a:endParaRPr>
                    </a:p>
                  </a:txBody>
                  <a:tcPr>
                    <a:solidFill>
                      <a:schemeClr val="bg1">
                        <a:lumMod val="85000"/>
                      </a:schemeClr>
                    </a:solidFill>
                  </a:tcPr>
                </a:tc>
              </a:tr>
              <a:tr h="370754">
                <a:tc>
                  <a:txBody>
                    <a:bodyPr/>
                    <a:lstStyle/>
                    <a:p>
                      <a:pPr algn="ctr"/>
                      <a:r>
                        <a:rPr lang="en-US" sz="2000" b="1" dirty="0" smtClean="0">
                          <a:latin typeface="Arial"/>
                          <a:cs typeface="Arial"/>
                        </a:rPr>
                        <a:t>9</a:t>
                      </a:r>
                      <a:endParaRPr lang="en-US" sz="2000" b="1" dirty="0">
                        <a:latin typeface="Arial"/>
                        <a:cs typeface="Arial"/>
                      </a:endParaRPr>
                    </a:p>
                  </a:txBody>
                  <a:tcPr>
                    <a:solidFill>
                      <a:srgbClr val="FFFFFF"/>
                    </a:solidFill>
                  </a:tcPr>
                </a:tc>
                <a:tc>
                  <a:txBody>
                    <a:bodyPr/>
                    <a:lstStyle/>
                    <a:p>
                      <a:pPr algn="ctr"/>
                      <a:r>
                        <a:rPr lang="en-US" sz="2000" dirty="0" smtClean="0">
                          <a:latin typeface="Arial"/>
                          <a:cs typeface="Arial"/>
                        </a:rPr>
                        <a:t>3</a:t>
                      </a:r>
                      <a:endParaRPr lang="en-US" sz="2000" dirty="0">
                        <a:latin typeface="Arial"/>
                        <a:cs typeface="Arial"/>
                      </a:endParaRPr>
                    </a:p>
                  </a:txBody>
                  <a:tcPr>
                    <a:solidFill>
                      <a:srgbClr val="FFFFFF"/>
                    </a:solidFill>
                  </a:tcPr>
                </a:tc>
                <a:tc>
                  <a:txBody>
                    <a:bodyPr/>
                    <a:lstStyle/>
                    <a:p>
                      <a:pPr algn="ctr"/>
                      <a:r>
                        <a:rPr lang="en-US" sz="2000" dirty="0" smtClean="0">
                          <a:latin typeface="Arial"/>
                          <a:cs typeface="Arial"/>
                        </a:rPr>
                        <a:t>49</a:t>
                      </a:r>
                      <a:endParaRPr lang="en-US" sz="2000" dirty="0">
                        <a:latin typeface="Arial"/>
                        <a:cs typeface="Arial"/>
                      </a:endParaRPr>
                    </a:p>
                  </a:txBody>
                  <a:tcPr>
                    <a:solidFill>
                      <a:srgbClr val="FFFFFF"/>
                    </a:solidFill>
                  </a:tcPr>
                </a:tc>
                <a:tc>
                  <a:txBody>
                    <a:bodyPr/>
                    <a:lstStyle/>
                    <a:p>
                      <a:pPr algn="ctr"/>
                      <a:r>
                        <a:rPr lang="en-US" sz="2000" dirty="0" smtClean="0">
                          <a:latin typeface="Arial"/>
                          <a:cs typeface="Arial"/>
                        </a:rPr>
                        <a:t>53</a:t>
                      </a:r>
                      <a:endParaRPr lang="en-US" sz="2000" dirty="0">
                        <a:latin typeface="Arial"/>
                        <a:cs typeface="Arial"/>
                      </a:endParaRPr>
                    </a:p>
                  </a:txBody>
                  <a:tcPr>
                    <a:solidFill>
                      <a:srgbClr val="FFFFFF"/>
                    </a:solidFill>
                  </a:tcPr>
                </a:tc>
                <a:tc>
                  <a:txBody>
                    <a:bodyPr/>
                    <a:lstStyle/>
                    <a:p>
                      <a:pPr algn="ctr"/>
                      <a:r>
                        <a:rPr lang="en-US" sz="2000" dirty="0" smtClean="0">
                          <a:latin typeface="Arial"/>
                          <a:cs typeface="Arial"/>
                        </a:rPr>
                        <a:t>22</a:t>
                      </a:r>
                      <a:endParaRPr lang="en-US" sz="2000" dirty="0">
                        <a:latin typeface="Arial"/>
                        <a:cs typeface="Arial"/>
                      </a:endParaRPr>
                    </a:p>
                  </a:txBody>
                  <a:tcPr>
                    <a:solidFill>
                      <a:srgbClr val="FFFFFF"/>
                    </a:solidFill>
                  </a:tcPr>
                </a:tc>
                <a:tc>
                  <a:txBody>
                    <a:bodyPr/>
                    <a:lstStyle/>
                    <a:p>
                      <a:pPr algn="ctr"/>
                      <a:endParaRPr lang="en-US" sz="2000" dirty="0">
                        <a:latin typeface="Arial"/>
                        <a:cs typeface="Arial"/>
                      </a:endParaRPr>
                    </a:p>
                  </a:txBody>
                  <a:tcPr>
                    <a:solidFill>
                      <a:srgbClr val="FFFFFF"/>
                    </a:solidFill>
                  </a:tcPr>
                </a:tc>
              </a:tr>
              <a:tr h="370754">
                <a:tc>
                  <a:txBody>
                    <a:bodyPr/>
                    <a:lstStyle/>
                    <a:p>
                      <a:pPr algn="ctr"/>
                      <a:r>
                        <a:rPr lang="en-US" sz="2000" b="1" dirty="0" smtClean="0">
                          <a:latin typeface="Arial"/>
                          <a:cs typeface="Arial"/>
                        </a:rPr>
                        <a:t>10</a:t>
                      </a:r>
                      <a:endParaRPr lang="en-US" sz="2000" b="1" dirty="0">
                        <a:latin typeface="Arial"/>
                        <a:cs typeface="Arial"/>
                      </a:endParaRPr>
                    </a:p>
                  </a:txBody>
                  <a:tcPr>
                    <a:solidFill>
                      <a:srgbClr val="FFFFFF"/>
                    </a:solidFill>
                  </a:tcPr>
                </a:tc>
                <a:tc>
                  <a:txBody>
                    <a:bodyPr/>
                    <a:lstStyle/>
                    <a:p>
                      <a:pPr algn="ctr"/>
                      <a:r>
                        <a:rPr lang="en-US" sz="2000" dirty="0" smtClean="0">
                          <a:latin typeface="Arial"/>
                          <a:cs typeface="Arial"/>
                        </a:rPr>
                        <a:t>7</a:t>
                      </a:r>
                      <a:endParaRPr lang="en-US" sz="2000" dirty="0">
                        <a:latin typeface="Arial"/>
                        <a:cs typeface="Arial"/>
                      </a:endParaRPr>
                    </a:p>
                  </a:txBody>
                  <a:tcPr>
                    <a:solidFill>
                      <a:srgbClr val="FFFFFF"/>
                    </a:solidFill>
                  </a:tcPr>
                </a:tc>
                <a:tc>
                  <a:txBody>
                    <a:bodyPr/>
                    <a:lstStyle/>
                    <a:p>
                      <a:pPr algn="ctr"/>
                      <a:r>
                        <a:rPr lang="en-US" sz="2000" dirty="0" smtClean="0">
                          <a:latin typeface="Arial"/>
                          <a:cs typeface="Arial"/>
                        </a:rPr>
                        <a:t>36</a:t>
                      </a:r>
                      <a:endParaRPr lang="en-US" sz="2000" dirty="0">
                        <a:latin typeface="Arial"/>
                        <a:cs typeface="Arial"/>
                      </a:endParaRPr>
                    </a:p>
                  </a:txBody>
                  <a:tcPr>
                    <a:solidFill>
                      <a:srgbClr val="FFFFFF"/>
                    </a:solidFill>
                  </a:tcPr>
                </a:tc>
                <a:tc>
                  <a:txBody>
                    <a:bodyPr/>
                    <a:lstStyle/>
                    <a:p>
                      <a:pPr algn="ctr"/>
                      <a:r>
                        <a:rPr lang="en-US" sz="2000" dirty="0" smtClean="0">
                          <a:latin typeface="Arial"/>
                          <a:cs typeface="Arial"/>
                        </a:rPr>
                        <a:t>64</a:t>
                      </a:r>
                      <a:endParaRPr lang="en-US" sz="2000" dirty="0">
                        <a:latin typeface="Arial"/>
                        <a:cs typeface="Arial"/>
                      </a:endParaRPr>
                    </a:p>
                  </a:txBody>
                  <a:tcPr>
                    <a:solidFill>
                      <a:srgbClr val="FFFFFF"/>
                    </a:solidFill>
                  </a:tcPr>
                </a:tc>
                <a:tc>
                  <a:txBody>
                    <a:bodyPr/>
                    <a:lstStyle/>
                    <a:p>
                      <a:pPr algn="ctr"/>
                      <a:r>
                        <a:rPr lang="en-US" sz="2000" dirty="0" smtClean="0">
                          <a:latin typeface="Arial"/>
                          <a:cs typeface="Arial"/>
                        </a:rPr>
                        <a:t>10</a:t>
                      </a:r>
                      <a:endParaRPr lang="en-US" sz="2000" dirty="0">
                        <a:latin typeface="Arial"/>
                        <a:cs typeface="Arial"/>
                      </a:endParaRPr>
                    </a:p>
                  </a:txBody>
                  <a:tcPr>
                    <a:solidFill>
                      <a:srgbClr val="FFFFFF"/>
                    </a:solidFill>
                  </a:tcPr>
                </a:tc>
                <a:tc>
                  <a:txBody>
                    <a:bodyPr/>
                    <a:lstStyle/>
                    <a:p>
                      <a:pPr algn="ctr"/>
                      <a:endParaRPr lang="en-US" sz="2000" dirty="0">
                        <a:latin typeface="Arial"/>
                        <a:cs typeface="Arial"/>
                      </a:endParaRPr>
                    </a:p>
                  </a:txBody>
                  <a:tcPr>
                    <a:solidFill>
                      <a:srgbClr val="FFFFFF"/>
                    </a:solidFill>
                  </a:tcPr>
                </a:tc>
              </a:tr>
              <a:tr h="370754">
                <a:tc>
                  <a:txBody>
                    <a:bodyPr/>
                    <a:lstStyle/>
                    <a:p>
                      <a:pPr algn="ctr"/>
                      <a:r>
                        <a:rPr lang="en-US" sz="2000" b="1" dirty="0" smtClean="0">
                          <a:latin typeface="Arial"/>
                          <a:cs typeface="Arial"/>
                        </a:rPr>
                        <a:t>Total</a:t>
                      </a:r>
                      <a:endParaRPr lang="en-US" sz="2000" b="1" dirty="0">
                        <a:latin typeface="Arial"/>
                        <a:cs typeface="Arial"/>
                      </a:endParaRPr>
                    </a:p>
                  </a:txBody>
                  <a:tcPr>
                    <a:solidFill>
                      <a:schemeClr val="bg1">
                        <a:lumMod val="85000"/>
                      </a:schemeClr>
                    </a:solidFill>
                  </a:tcPr>
                </a:tc>
                <a:tc>
                  <a:txBody>
                    <a:bodyPr/>
                    <a:lstStyle/>
                    <a:p>
                      <a:pPr algn="ctr"/>
                      <a:endParaRPr lang="en-US" sz="2000" dirty="0">
                        <a:solidFill>
                          <a:srgbClr val="FF0000"/>
                        </a:solidFill>
                        <a:latin typeface="Arial"/>
                        <a:cs typeface="Arial"/>
                      </a:endParaRPr>
                    </a:p>
                  </a:txBody>
                  <a:tcPr>
                    <a:solidFill>
                      <a:srgbClr val="FFFFFF"/>
                    </a:solidFill>
                  </a:tcPr>
                </a:tc>
                <a:tc>
                  <a:txBody>
                    <a:bodyPr/>
                    <a:lstStyle/>
                    <a:p>
                      <a:pPr algn="ctr"/>
                      <a:endParaRPr lang="en-US" sz="2000" dirty="0">
                        <a:solidFill>
                          <a:srgbClr val="FF0000"/>
                        </a:solidFill>
                        <a:latin typeface="Arial"/>
                        <a:cs typeface="Arial"/>
                      </a:endParaRPr>
                    </a:p>
                  </a:txBody>
                  <a:tcPr>
                    <a:solidFill>
                      <a:srgbClr val="FFFFFF"/>
                    </a:solidFill>
                  </a:tcPr>
                </a:tc>
                <a:tc>
                  <a:txBody>
                    <a:bodyPr/>
                    <a:lstStyle/>
                    <a:p>
                      <a:pPr algn="ctr"/>
                      <a:endParaRPr lang="en-US" sz="2000" dirty="0">
                        <a:solidFill>
                          <a:srgbClr val="FF0000"/>
                        </a:solidFill>
                        <a:latin typeface="Arial"/>
                        <a:cs typeface="Arial"/>
                      </a:endParaRPr>
                    </a:p>
                  </a:txBody>
                  <a:tcPr>
                    <a:solidFill>
                      <a:srgbClr val="FFFFFF"/>
                    </a:solidFill>
                  </a:tcPr>
                </a:tc>
                <a:tc>
                  <a:txBody>
                    <a:bodyPr/>
                    <a:lstStyle/>
                    <a:p>
                      <a:pPr algn="ctr"/>
                      <a:endParaRPr lang="en-US" sz="2000" dirty="0">
                        <a:solidFill>
                          <a:srgbClr val="FF0000"/>
                        </a:solidFill>
                        <a:latin typeface="Arial"/>
                        <a:cs typeface="Arial"/>
                      </a:endParaRPr>
                    </a:p>
                  </a:txBody>
                  <a:tcPr>
                    <a:solidFill>
                      <a:srgbClr val="FFFFFF"/>
                    </a:solidFill>
                  </a:tcPr>
                </a:tc>
                <a:tc>
                  <a:txBody>
                    <a:bodyPr/>
                    <a:lstStyle/>
                    <a:p>
                      <a:pPr algn="ctr"/>
                      <a:endParaRPr lang="en-US" sz="2000" dirty="0">
                        <a:solidFill>
                          <a:srgbClr val="FF0000"/>
                        </a:solidFill>
                        <a:latin typeface="Arial"/>
                        <a:cs typeface="Arial"/>
                      </a:endParaRPr>
                    </a:p>
                  </a:txBody>
                  <a:tcPr>
                    <a:solidFill>
                      <a:srgbClr val="FFFFFF"/>
                    </a:solidFill>
                  </a:tcPr>
                </a:tc>
              </a:tr>
            </a:tbl>
          </a:graphicData>
        </a:graphic>
      </p:graphicFrame>
    </p:spTree>
    <p:extLst>
      <p:ext uri="{BB962C8B-B14F-4D97-AF65-F5344CB8AC3E}">
        <p14:creationId xmlns:p14="http://schemas.microsoft.com/office/powerpoint/2010/main" val="393278416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335765"/>
            <a:ext cx="8143182" cy="5910905"/>
          </a:xfrm>
        </p:spPr>
        <p:txBody>
          <a:bodyPr>
            <a:normAutofit lnSpcReduction="10000"/>
          </a:bodyPr>
          <a:lstStyle/>
          <a:p>
            <a:pPr eaLnBrk="1" hangingPunct="1"/>
            <a:r>
              <a:rPr lang="en-US" sz="2800" b="1" dirty="0"/>
              <a:t>Guided </a:t>
            </a:r>
            <a:r>
              <a:rPr lang="en-US" sz="2800" b="1" dirty="0" smtClean="0"/>
              <a:t>Practice - </a:t>
            </a:r>
            <a:r>
              <a:rPr lang="en-US" sz="2800" b="1" dirty="0" smtClean="0">
                <a:solidFill>
                  <a:srgbClr val="000090"/>
                </a:solidFill>
              </a:rPr>
              <a:t>Example 3</a:t>
            </a:r>
            <a:endParaRPr lang="en-US" sz="2800" b="1" dirty="0">
              <a:solidFill>
                <a:srgbClr val="558ED5"/>
              </a:solidFill>
            </a:endParaRPr>
          </a:p>
          <a:p>
            <a:r>
              <a:rPr lang="en-US" dirty="0" err="1"/>
              <a:t>Deshaun</a:t>
            </a:r>
            <a:r>
              <a:rPr lang="en-US" dirty="0"/>
              <a:t> surveyed the seniors at his </a:t>
            </a:r>
            <a:r>
              <a:rPr lang="en-US" dirty="0" smtClean="0"/>
              <a:t>high school </a:t>
            </a:r>
            <a:r>
              <a:rPr lang="en-US" dirty="0"/>
              <a:t>to find out who eats and </a:t>
            </a:r>
            <a:r>
              <a:rPr lang="en-US" dirty="0" smtClean="0"/>
              <a:t>doesn’t eat </a:t>
            </a:r>
            <a:r>
              <a:rPr lang="en-US" dirty="0"/>
              <a:t>breakfast regularly.  Their </a:t>
            </a:r>
            <a:r>
              <a:rPr lang="en-US" dirty="0" smtClean="0"/>
              <a:t>responses are </a:t>
            </a:r>
            <a:r>
              <a:rPr lang="en-US" dirty="0"/>
              <a:t>in the table </a:t>
            </a:r>
            <a:r>
              <a:rPr lang="en-US" dirty="0" smtClean="0"/>
              <a:t>below.</a:t>
            </a:r>
            <a:endParaRPr lang="en-US" dirty="0"/>
          </a:p>
          <a:p>
            <a:endParaRPr lang="en-US" dirty="0" smtClean="0"/>
          </a:p>
          <a:p>
            <a:endParaRPr lang="en-US" dirty="0"/>
          </a:p>
          <a:p>
            <a:endParaRPr lang="en-US" dirty="0" smtClean="0"/>
          </a:p>
          <a:p>
            <a:endParaRPr lang="en-US" dirty="0"/>
          </a:p>
          <a:p>
            <a:pPr marL="457200" lvl="0" indent="-457200">
              <a:buAutoNum type="arabicParenR"/>
            </a:pPr>
            <a:endParaRPr lang="en-US" dirty="0" smtClean="0"/>
          </a:p>
          <a:p>
            <a:pPr lvl="0"/>
            <a:endParaRPr lang="en-US" dirty="0" smtClean="0"/>
          </a:p>
          <a:p>
            <a:pPr marL="457200" lvl="0" indent="-457200">
              <a:buAutoNum type="arabicParenR"/>
            </a:pPr>
            <a:r>
              <a:rPr lang="en-US" dirty="0" smtClean="0"/>
              <a:t>How </a:t>
            </a:r>
            <a:r>
              <a:rPr lang="en-US" dirty="0"/>
              <a:t>many females “eat breakfast regularly</a:t>
            </a:r>
            <a:r>
              <a:rPr lang="en-US" dirty="0" smtClean="0"/>
              <a:t>”? _____ </a:t>
            </a:r>
          </a:p>
          <a:p>
            <a:pPr lvl="0"/>
            <a:r>
              <a:rPr lang="en-US" dirty="0"/>
              <a:t> </a:t>
            </a:r>
            <a:r>
              <a:rPr lang="en-US" dirty="0" smtClean="0"/>
              <a:t>    This is a ____________ frequency</a:t>
            </a:r>
            <a:endParaRPr lang="en-US" dirty="0"/>
          </a:p>
          <a:p>
            <a:pPr lvl="0"/>
            <a:r>
              <a:rPr lang="en-US" dirty="0" smtClean="0"/>
              <a:t>2) 275 is a _____________ frequency.  It represents   </a:t>
            </a:r>
            <a:r>
              <a:rPr lang="en-US" sz="2000" dirty="0" smtClean="0"/>
              <a:t>_____________________________________________.</a:t>
            </a:r>
            <a:endParaRPr lang="en-US" sz="2000" dirty="0" smtClean="0"/>
          </a:p>
          <a:p>
            <a:endParaRPr lang="en-US" dirty="0" smtClean="0"/>
          </a:p>
          <a:p>
            <a:endParaRPr lang="en-US" dirty="0"/>
          </a:p>
          <a:p>
            <a:endParaRPr lang="en-US" dirty="0" smtClean="0"/>
          </a:p>
          <a:p>
            <a:pPr>
              <a:spcAft>
                <a:spcPts val="1200"/>
              </a:spcAft>
            </a:pPr>
            <a:endParaRPr lang="en-US" dirty="0"/>
          </a:p>
          <a:p>
            <a:endParaRPr lang="en-US" dirty="0" smtClean="0"/>
          </a:p>
          <a:p>
            <a:endParaRPr lang="en-US" dirty="0"/>
          </a:p>
        </p:txBody>
      </p:sp>
      <p:sp>
        <p:nvSpPr>
          <p:cNvPr id="3" name="Slide Number Placeholder 2"/>
          <p:cNvSpPr>
            <a:spLocks noGrp="1"/>
          </p:cNvSpPr>
          <p:nvPr>
            <p:ph type="sldNum" sz="quarter" idx="11"/>
          </p:nvPr>
        </p:nvSpPr>
        <p:spPr/>
        <p:txBody>
          <a:bodyPr/>
          <a:lstStyle/>
          <a:p>
            <a:pPr>
              <a:defRPr/>
            </a:pPr>
            <a:fld id="{AA28DBB7-6366-7443-A6B3-31C63E357D05}" type="slidenum">
              <a:rPr lang="en-US" smtClean="0"/>
              <a:pPr>
                <a:defRPr/>
              </a:pPr>
              <a:t>11</a:t>
            </a:fld>
            <a:endParaRPr lang="en-US" dirty="0"/>
          </a:p>
        </p:txBody>
      </p:sp>
      <p:sp>
        <p:nvSpPr>
          <p:cNvPr id="4" name="Footer Placeholder 3"/>
          <p:cNvSpPr>
            <a:spLocks noGrp="1"/>
          </p:cNvSpPr>
          <p:nvPr>
            <p:ph type="ftr" sz="quarter" idx="13"/>
          </p:nvPr>
        </p:nvSpPr>
        <p:spPr/>
        <p:txBody>
          <a:bodyPr/>
          <a:lstStyle/>
          <a:p>
            <a:pPr>
              <a:defRPr/>
            </a:pPr>
            <a:r>
              <a:rPr lang="en-US" smtClean="0"/>
              <a:t>4.2.1: Summarizing Data Using Two-Way Frequency Tables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45970666"/>
              </p:ext>
            </p:extLst>
          </p:nvPr>
        </p:nvGraphicFramePr>
        <p:xfrm>
          <a:off x="1332633" y="1965973"/>
          <a:ext cx="6301222" cy="2286685"/>
        </p:xfrm>
        <a:graphic>
          <a:graphicData uri="http://schemas.openxmlformats.org/drawingml/2006/table">
            <a:tbl>
              <a:tblPr>
                <a:tableStyleId>{5940675A-B579-460E-94D1-54222C63F5DA}</a:tableStyleId>
              </a:tblPr>
              <a:tblGrid>
                <a:gridCol w="2432290"/>
                <a:gridCol w="1483924"/>
                <a:gridCol w="1484833"/>
                <a:gridCol w="900175"/>
              </a:tblGrid>
              <a:tr h="326669">
                <a:tc rowSpan="2">
                  <a:txBody>
                    <a:bodyPr/>
                    <a:lstStyle/>
                    <a:p>
                      <a:pPr marL="0" marR="0" algn="ctr">
                        <a:spcBef>
                          <a:spcPts val="0"/>
                        </a:spcBef>
                        <a:spcAft>
                          <a:spcPts val="0"/>
                        </a:spcAft>
                      </a:pPr>
                      <a:r>
                        <a:rPr lang="en-US" sz="2000" b="1" dirty="0" smtClean="0">
                          <a:effectLst/>
                          <a:latin typeface="+mn-lt"/>
                          <a:ea typeface="Cambria"/>
                          <a:cs typeface="Times New Roman"/>
                        </a:rPr>
                        <a:t>Breakfast habits</a:t>
                      </a:r>
                      <a:endParaRPr lang="en-US" sz="2000" b="1" dirty="0">
                        <a:effectLst/>
                        <a:latin typeface="+mn-lt"/>
                        <a:ea typeface="Cambria"/>
                        <a:cs typeface="Times New Roman"/>
                      </a:endParaRPr>
                    </a:p>
                    <a:p>
                      <a:pPr marL="0" marR="0" algn="ctr">
                        <a:spcBef>
                          <a:spcPts val="0"/>
                        </a:spcBef>
                        <a:spcAft>
                          <a:spcPts val="0"/>
                        </a:spcAft>
                      </a:pPr>
                      <a:endParaRPr lang="en-US" sz="2000" dirty="0">
                        <a:effectLst/>
                        <a:latin typeface="Times New Roman"/>
                        <a:ea typeface="Cambria"/>
                        <a:cs typeface="Times New Roman"/>
                      </a:endParaRPr>
                    </a:p>
                  </a:txBody>
                  <a:tcPr marL="68580" marR="68580" marT="0" marB="0" anchor="ctr">
                    <a:solidFill>
                      <a:schemeClr val="bg1">
                        <a:lumMod val="85000"/>
                      </a:schemeClr>
                    </a:solidFill>
                  </a:tcPr>
                </a:tc>
                <a:tc gridSpan="3">
                  <a:txBody>
                    <a:bodyPr/>
                    <a:lstStyle/>
                    <a:p>
                      <a:pPr marL="0" marR="0" algn="ctr">
                        <a:spcBef>
                          <a:spcPts val="0"/>
                        </a:spcBef>
                        <a:spcAft>
                          <a:spcPts val="0"/>
                        </a:spcAft>
                      </a:pPr>
                      <a:r>
                        <a:rPr lang="en-US" sz="2000" b="1" dirty="0" smtClean="0">
                          <a:effectLst/>
                          <a:latin typeface="+mn-lt"/>
                          <a:ea typeface="Cambria"/>
                          <a:cs typeface="Times New Roman"/>
                        </a:rPr>
                        <a:t>Gender</a:t>
                      </a:r>
                      <a:endParaRPr lang="en-US" sz="2000" b="1" dirty="0">
                        <a:effectLst/>
                        <a:latin typeface="+mn-lt"/>
                        <a:ea typeface="Cambria"/>
                        <a:cs typeface="Times New Roman"/>
                      </a:endParaRPr>
                    </a:p>
                  </a:txBody>
                  <a:tcPr marL="68580" marR="68580" marT="0" marB="0" anchor="ctr">
                    <a:solidFill>
                      <a:schemeClr val="bg1">
                        <a:lumMod val="85000"/>
                      </a:schemeClr>
                    </a:solidFill>
                  </a:tcPr>
                </a:tc>
                <a:tc hMerge="1">
                  <a:txBody>
                    <a:bodyPr/>
                    <a:lstStyle/>
                    <a:p>
                      <a:pPr marL="0" marR="0" algn="ctr">
                        <a:spcBef>
                          <a:spcPts val="0"/>
                        </a:spcBef>
                        <a:spcAft>
                          <a:spcPts val="0"/>
                        </a:spcAft>
                      </a:pPr>
                      <a:endParaRPr lang="en-US" sz="2000" dirty="0">
                        <a:effectLst/>
                        <a:latin typeface="Times New Roman"/>
                        <a:ea typeface="Cambria"/>
                        <a:cs typeface="Times New Roman"/>
                      </a:endParaRPr>
                    </a:p>
                  </a:txBody>
                  <a:tcPr marL="68580" marR="68580" marT="0" marB="0" anchor="ctr">
                    <a:solidFill>
                      <a:schemeClr val="bg1"/>
                    </a:solidFill>
                  </a:tcPr>
                </a:tc>
                <a:tc hMerge="1">
                  <a:txBody>
                    <a:bodyPr/>
                    <a:lstStyle/>
                    <a:p>
                      <a:pPr marL="0" marR="0" algn="ctr">
                        <a:spcBef>
                          <a:spcPts val="0"/>
                        </a:spcBef>
                        <a:spcAft>
                          <a:spcPts val="0"/>
                        </a:spcAft>
                      </a:pPr>
                      <a:endParaRPr lang="en-US" sz="2000" dirty="0">
                        <a:effectLst/>
                        <a:latin typeface="Times New Roman"/>
                        <a:ea typeface="Cambria"/>
                        <a:cs typeface="Times New Roman"/>
                      </a:endParaRPr>
                    </a:p>
                  </a:txBody>
                  <a:tcPr marL="68580" marR="68580" marT="0" marB="0" anchor="ctr">
                    <a:solidFill>
                      <a:schemeClr val="bg1"/>
                    </a:solidFill>
                  </a:tcPr>
                </a:tc>
              </a:tr>
              <a:tr h="326669">
                <a:tc vMerge="1">
                  <a:txBody>
                    <a:bodyPr/>
                    <a:lstStyle/>
                    <a:p>
                      <a:pPr marL="0" marR="0" algn="ctr">
                        <a:spcBef>
                          <a:spcPts val="0"/>
                        </a:spcBef>
                        <a:spcAft>
                          <a:spcPts val="0"/>
                        </a:spcAft>
                      </a:pPr>
                      <a:endParaRPr lang="en-US" sz="2000" dirty="0">
                        <a:effectLst/>
                        <a:latin typeface="Times New Roman"/>
                        <a:ea typeface="Cambria"/>
                        <a:cs typeface="Times New Roman"/>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2000" dirty="0">
                          <a:effectLst/>
                        </a:rPr>
                        <a:t>Male</a:t>
                      </a:r>
                      <a:endParaRPr lang="en-US" sz="2000" dirty="0">
                        <a:effectLst/>
                        <a:latin typeface="Times New Roman"/>
                        <a:ea typeface="Cambria"/>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000" dirty="0">
                          <a:effectLst/>
                        </a:rPr>
                        <a:t>Female</a:t>
                      </a:r>
                      <a:endParaRPr lang="en-US" sz="2000" dirty="0">
                        <a:effectLst/>
                        <a:latin typeface="Times New Roman"/>
                        <a:ea typeface="Cambria"/>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000" dirty="0">
                          <a:effectLst/>
                        </a:rPr>
                        <a:t>Totals</a:t>
                      </a:r>
                      <a:endParaRPr lang="en-US" sz="2000" dirty="0">
                        <a:effectLst/>
                        <a:latin typeface="Times New Roman"/>
                        <a:ea typeface="Cambria"/>
                        <a:cs typeface="Times New Roman"/>
                      </a:endParaRPr>
                    </a:p>
                  </a:txBody>
                  <a:tcPr marL="68580" marR="68580" marT="0" marB="0" anchor="ctr">
                    <a:solidFill>
                      <a:schemeClr val="bg1">
                        <a:lumMod val="95000"/>
                      </a:schemeClr>
                    </a:solidFill>
                  </a:tcPr>
                </a:tc>
              </a:tr>
              <a:tr h="653339">
                <a:tc>
                  <a:txBody>
                    <a:bodyPr/>
                    <a:lstStyle/>
                    <a:p>
                      <a:pPr marL="0" marR="0" algn="ctr">
                        <a:spcBef>
                          <a:spcPts val="0"/>
                        </a:spcBef>
                        <a:spcAft>
                          <a:spcPts val="0"/>
                        </a:spcAft>
                      </a:pPr>
                      <a:r>
                        <a:rPr lang="en-US" sz="2000" dirty="0">
                          <a:effectLst/>
                        </a:rPr>
                        <a:t>Eat Breakfast regularly</a:t>
                      </a:r>
                      <a:endParaRPr lang="en-US" sz="2000" dirty="0">
                        <a:effectLst/>
                        <a:latin typeface="Times New Roman"/>
                        <a:ea typeface="Cambria"/>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000" dirty="0">
                          <a:effectLst/>
                        </a:rPr>
                        <a:t>190</a:t>
                      </a:r>
                      <a:endParaRPr lang="en-US" sz="2000" dirty="0">
                        <a:effectLst/>
                        <a:latin typeface="Times New Roman"/>
                        <a:ea typeface="Cambria"/>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000">
                          <a:effectLst/>
                        </a:rPr>
                        <a:t>110</a:t>
                      </a:r>
                      <a:endParaRPr lang="en-US" sz="2000">
                        <a:effectLst/>
                        <a:latin typeface="Times New Roman"/>
                        <a:ea typeface="Cambria"/>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000" dirty="0">
                          <a:effectLst/>
                        </a:rPr>
                        <a:t>300</a:t>
                      </a:r>
                      <a:endParaRPr lang="en-US" sz="2000" dirty="0">
                        <a:effectLst/>
                        <a:latin typeface="Times New Roman"/>
                        <a:ea typeface="Cambria"/>
                        <a:cs typeface="Times New Roman"/>
                      </a:endParaRPr>
                    </a:p>
                  </a:txBody>
                  <a:tcPr marL="68580" marR="68580" marT="0" marB="0" anchor="ctr">
                    <a:solidFill>
                      <a:schemeClr val="bg1"/>
                    </a:solidFill>
                  </a:tcPr>
                </a:tc>
              </a:tr>
              <a:tr h="653339">
                <a:tc>
                  <a:txBody>
                    <a:bodyPr/>
                    <a:lstStyle/>
                    <a:p>
                      <a:pPr marL="0" marR="0" algn="ctr">
                        <a:spcBef>
                          <a:spcPts val="0"/>
                        </a:spcBef>
                        <a:spcAft>
                          <a:spcPts val="0"/>
                        </a:spcAft>
                      </a:pPr>
                      <a:r>
                        <a:rPr lang="en-US" sz="2000" dirty="0">
                          <a:effectLst/>
                        </a:rPr>
                        <a:t>Do not Eat Breakfast regularly</a:t>
                      </a:r>
                      <a:endParaRPr lang="en-US" sz="2000" dirty="0">
                        <a:effectLst/>
                        <a:latin typeface="Times New Roman"/>
                        <a:ea typeface="Cambria"/>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000" dirty="0">
                          <a:effectLst/>
                        </a:rPr>
                        <a:t>130</a:t>
                      </a:r>
                      <a:endParaRPr lang="en-US" sz="2000" dirty="0">
                        <a:effectLst/>
                        <a:latin typeface="Times New Roman"/>
                        <a:ea typeface="Cambria"/>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000" dirty="0">
                          <a:effectLst/>
                        </a:rPr>
                        <a:t>165</a:t>
                      </a:r>
                      <a:endParaRPr lang="en-US" sz="2000" dirty="0">
                        <a:effectLst/>
                        <a:latin typeface="Times New Roman"/>
                        <a:ea typeface="Cambria"/>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000" dirty="0">
                          <a:effectLst/>
                        </a:rPr>
                        <a:t>295</a:t>
                      </a:r>
                      <a:endParaRPr lang="en-US" sz="2000" dirty="0">
                        <a:effectLst/>
                        <a:latin typeface="Times New Roman"/>
                        <a:ea typeface="Cambria"/>
                        <a:cs typeface="Times New Roman"/>
                      </a:endParaRPr>
                    </a:p>
                  </a:txBody>
                  <a:tcPr marL="68580" marR="68580" marT="0" marB="0" anchor="ctr">
                    <a:solidFill>
                      <a:schemeClr val="bg1"/>
                    </a:solidFill>
                  </a:tcPr>
                </a:tc>
              </a:tr>
              <a:tr h="326669">
                <a:tc>
                  <a:txBody>
                    <a:bodyPr/>
                    <a:lstStyle/>
                    <a:p>
                      <a:pPr marL="0" marR="0" algn="ctr">
                        <a:spcBef>
                          <a:spcPts val="0"/>
                        </a:spcBef>
                        <a:spcAft>
                          <a:spcPts val="0"/>
                        </a:spcAft>
                      </a:pPr>
                      <a:r>
                        <a:rPr lang="en-US" sz="2000" dirty="0">
                          <a:effectLst/>
                        </a:rPr>
                        <a:t>Totals</a:t>
                      </a:r>
                      <a:endParaRPr lang="en-US" sz="2000" dirty="0">
                        <a:effectLst/>
                        <a:latin typeface="Times New Roman"/>
                        <a:ea typeface="Cambria"/>
                        <a:cs typeface="Times New Roman"/>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2000" dirty="0">
                          <a:effectLst/>
                        </a:rPr>
                        <a:t>320</a:t>
                      </a:r>
                      <a:endParaRPr lang="en-US" sz="2000" dirty="0">
                        <a:effectLst/>
                        <a:latin typeface="Times New Roman"/>
                        <a:ea typeface="Cambria"/>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000" dirty="0">
                          <a:effectLst/>
                        </a:rPr>
                        <a:t>275</a:t>
                      </a:r>
                      <a:endParaRPr lang="en-US" sz="2000" dirty="0">
                        <a:effectLst/>
                        <a:latin typeface="Times New Roman"/>
                        <a:ea typeface="Cambria"/>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000" dirty="0" smtClean="0">
                          <a:effectLst/>
                        </a:rPr>
                        <a:t>595</a:t>
                      </a:r>
                      <a:endParaRPr lang="en-US" sz="2000" dirty="0">
                        <a:effectLst/>
                        <a:latin typeface="Times New Roman"/>
                        <a:ea typeface="Cambria"/>
                        <a:cs typeface="Times New Roman"/>
                      </a:endParaRPr>
                    </a:p>
                  </a:txBody>
                  <a:tcPr marL="68580" marR="68580" marT="0" marB="0" anchor="ctr">
                    <a:solidFill>
                      <a:schemeClr val="bg1"/>
                    </a:solidFill>
                  </a:tcPr>
                </a:tc>
              </a:tr>
            </a:tbl>
          </a:graphicData>
        </a:graphic>
      </p:graphicFrame>
    </p:spTree>
    <p:extLst>
      <p:ext uri="{BB962C8B-B14F-4D97-AF65-F5344CB8AC3E}">
        <p14:creationId xmlns:p14="http://schemas.microsoft.com/office/powerpoint/2010/main" val="29249005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2000"/>
                                        <p:tgtEl>
                                          <p:spTgt spid="2">
                                            <p:txEl>
                                              <p:pRg st="8" end="8"/>
                                            </p:txEl>
                                          </p:spTgt>
                                        </p:tgtEl>
                                      </p:cBhvr>
                                    </p:animEffect>
                                    <p:anim calcmode="lin" valueType="num">
                                      <p:cBhvr>
                                        <p:cTn id="8" dur="2000" fill="hold"/>
                                        <p:tgtEl>
                                          <p:spTgt spid="2">
                                            <p:txEl>
                                              <p:pRg st="8" end="8"/>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
                                            <p:txEl>
                                              <p:pRg st="9" end="9"/>
                                            </p:txEl>
                                          </p:spTgt>
                                        </p:tgtEl>
                                        <p:attrNameLst>
                                          <p:attrName>style.visibility</p:attrName>
                                        </p:attrNameLst>
                                      </p:cBhvr>
                                      <p:to>
                                        <p:strVal val="visible"/>
                                      </p:to>
                                    </p:set>
                                    <p:animEffect transition="in" filter="fade">
                                      <p:cBhvr>
                                        <p:cTn id="14" dur="2000"/>
                                        <p:tgtEl>
                                          <p:spTgt spid="2">
                                            <p:txEl>
                                              <p:pRg st="9" end="9"/>
                                            </p:txEl>
                                          </p:spTgt>
                                        </p:tgtEl>
                                      </p:cBhvr>
                                    </p:animEffect>
                                    <p:anim calcmode="lin" valueType="num">
                                      <p:cBhvr>
                                        <p:cTn id="15" dur="2000" fill="hold"/>
                                        <p:tgtEl>
                                          <p:spTgt spid="2">
                                            <p:txEl>
                                              <p:pRg st="9" end="9"/>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animEffect transition="in" filter="fade">
                                      <p:cBhvr>
                                        <p:cTn id="21" dur="2000"/>
                                        <p:tgtEl>
                                          <p:spTgt spid="2">
                                            <p:txEl>
                                              <p:pRg st="10" end="10"/>
                                            </p:txEl>
                                          </p:spTgt>
                                        </p:tgtEl>
                                      </p:cBhvr>
                                    </p:animEffect>
                                    <p:anim calcmode="lin" valueType="num">
                                      <p:cBhvr>
                                        <p:cTn id="22" dur="2000" fill="hold"/>
                                        <p:tgtEl>
                                          <p:spTgt spid="2">
                                            <p:txEl>
                                              <p:pRg st="10" end="10"/>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80109" y="349619"/>
            <a:ext cx="8846415" cy="5897051"/>
          </a:xfrm>
        </p:spPr>
        <p:txBody>
          <a:bodyPr>
            <a:normAutofit/>
          </a:bodyPr>
          <a:lstStyle/>
          <a:p>
            <a:pPr eaLnBrk="1" hangingPunct="1"/>
            <a:r>
              <a:rPr lang="en-US" sz="2800" b="1" dirty="0"/>
              <a:t>Guided </a:t>
            </a:r>
            <a:r>
              <a:rPr lang="en-US" sz="2800" b="1" dirty="0" smtClean="0"/>
              <a:t>Practice - </a:t>
            </a:r>
            <a:r>
              <a:rPr lang="en-US" sz="2800" b="1" dirty="0" smtClean="0">
                <a:solidFill>
                  <a:srgbClr val="000090"/>
                </a:solidFill>
              </a:rPr>
              <a:t>Example 3 </a:t>
            </a:r>
            <a:r>
              <a:rPr lang="en-US" sz="2800" b="1" i="1" dirty="0" smtClean="0">
                <a:solidFill>
                  <a:srgbClr val="000090"/>
                </a:solidFill>
              </a:rPr>
              <a:t>(continued)</a:t>
            </a:r>
            <a:endParaRPr lang="en-US" sz="2800" b="1" i="1" dirty="0">
              <a:solidFill>
                <a:srgbClr val="558ED5"/>
              </a:solidFill>
            </a:endParaRPr>
          </a:p>
          <a:p>
            <a:endParaRPr lang="en-US" dirty="0" smtClean="0"/>
          </a:p>
          <a:p>
            <a:endParaRPr lang="en-US" dirty="0"/>
          </a:p>
          <a:p>
            <a:endParaRPr lang="en-US" dirty="0" smtClean="0"/>
          </a:p>
          <a:p>
            <a:endParaRPr lang="en-US" dirty="0"/>
          </a:p>
          <a:p>
            <a:endParaRPr lang="en-US" dirty="0" smtClean="0"/>
          </a:p>
          <a:p>
            <a:endParaRPr lang="en-US" dirty="0"/>
          </a:p>
          <a:p>
            <a:r>
              <a:rPr lang="en-US" dirty="0"/>
              <a:t>3) How many people were included in this survey? ______</a:t>
            </a:r>
          </a:p>
          <a:p>
            <a:pPr lvl="0"/>
            <a:r>
              <a:rPr lang="en-US" dirty="0" smtClean="0"/>
              <a:t>4</a:t>
            </a:r>
            <a:r>
              <a:rPr lang="en-US" dirty="0" smtClean="0"/>
              <a:t>) Complete the table by calculating the conditional relative frequencies with respect to gender.</a:t>
            </a:r>
          </a:p>
          <a:p>
            <a:pPr lvl="0"/>
            <a:r>
              <a:rPr lang="en-US" dirty="0" smtClean="0"/>
              <a:t>5) What can you conclude about the breakfast habits of males and females?</a:t>
            </a:r>
          </a:p>
          <a:p>
            <a:endParaRPr lang="en-US" dirty="0"/>
          </a:p>
          <a:p>
            <a:endParaRPr lang="en-US" dirty="0" smtClean="0"/>
          </a:p>
          <a:p>
            <a:pPr>
              <a:spcAft>
                <a:spcPts val="1200"/>
              </a:spcAft>
            </a:pPr>
            <a:endParaRPr lang="en-US" dirty="0"/>
          </a:p>
          <a:p>
            <a:endParaRPr lang="en-US" dirty="0" smtClean="0"/>
          </a:p>
          <a:p>
            <a:endParaRPr lang="en-US" dirty="0"/>
          </a:p>
        </p:txBody>
      </p:sp>
      <p:sp>
        <p:nvSpPr>
          <p:cNvPr id="3" name="Slide Number Placeholder 2"/>
          <p:cNvSpPr>
            <a:spLocks noGrp="1"/>
          </p:cNvSpPr>
          <p:nvPr>
            <p:ph type="sldNum" sz="quarter" idx="11"/>
          </p:nvPr>
        </p:nvSpPr>
        <p:spPr/>
        <p:txBody>
          <a:bodyPr/>
          <a:lstStyle/>
          <a:p>
            <a:pPr>
              <a:defRPr/>
            </a:pPr>
            <a:fld id="{AA28DBB7-6366-7443-A6B3-31C63E357D05}" type="slidenum">
              <a:rPr lang="en-US" smtClean="0"/>
              <a:pPr>
                <a:defRPr/>
              </a:pPr>
              <a:t>12</a:t>
            </a:fld>
            <a:endParaRPr lang="en-US" dirty="0"/>
          </a:p>
        </p:txBody>
      </p:sp>
      <p:sp>
        <p:nvSpPr>
          <p:cNvPr id="4" name="Footer Placeholder 3"/>
          <p:cNvSpPr>
            <a:spLocks noGrp="1"/>
          </p:cNvSpPr>
          <p:nvPr>
            <p:ph type="ftr" sz="quarter" idx="13"/>
          </p:nvPr>
        </p:nvSpPr>
        <p:spPr/>
        <p:txBody>
          <a:bodyPr/>
          <a:lstStyle/>
          <a:p>
            <a:pPr>
              <a:defRPr/>
            </a:pPr>
            <a:r>
              <a:rPr lang="en-US" smtClean="0"/>
              <a:t>4.2.1: Summarizing Data Using Two-Way Frequency Tables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572704931"/>
              </p:ext>
            </p:extLst>
          </p:nvPr>
        </p:nvGraphicFramePr>
        <p:xfrm>
          <a:off x="1318778" y="1010010"/>
          <a:ext cx="6301222" cy="2286685"/>
        </p:xfrm>
        <a:graphic>
          <a:graphicData uri="http://schemas.openxmlformats.org/drawingml/2006/table">
            <a:tbl>
              <a:tblPr>
                <a:tableStyleId>{5940675A-B579-460E-94D1-54222C63F5DA}</a:tableStyleId>
              </a:tblPr>
              <a:tblGrid>
                <a:gridCol w="2432290"/>
                <a:gridCol w="1483924"/>
                <a:gridCol w="1484833"/>
                <a:gridCol w="900175"/>
              </a:tblGrid>
              <a:tr h="326669">
                <a:tc rowSpan="2">
                  <a:txBody>
                    <a:bodyPr/>
                    <a:lstStyle/>
                    <a:p>
                      <a:pPr marL="0" marR="0" algn="ctr">
                        <a:spcBef>
                          <a:spcPts val="0"/>
                        </a:spcBef>
                        <a:spcAft>
                          <a:spcPts val="0"/>
                        </a:spcAft>
                      </a:pPr>
                      <a:r>
                        <a:rPr lang="en-US" sz="2000" b="1" dirty="0" smtClean="0">
                          <a:effectLst/>
                          <a:latin typeface="+mn-lt"/>
                          <a:ea typeface="Cambria"/>
                          <a:cs typeface="Times New Roman"/>
                        </a:rPr>
                        <a:t>Breakfast habits</a:t>
                      </a:r>
                      <a:endParaRPr lang="en-US" sz="2000" b="1" dirty="0">
                        <a:effectLst/>
                        <a:latin typeface="+mn-lt"/>
                        <a:ea typeface="Cambria"/>
                        <a:cs typeface="Times New Roman"/>
                      </a:endParaRPr>
                    </a:p>
                    <a:p>
                      <a:pPr marL="0" marR="0" algn="ctr">
                        <a:spcBef>
                          <a:spcPts val="0"/>
                        </a:spcBef>
                        <a:spcAft>
                          <a:spcPts val="0"/>
                        </a:spcAft>
                      </a:pPr>
                      <a:endParaRPr lang="en-US" sz="2000" dirty="0">
                        <a:effectLst/>
                        <a:latin typeface="Times New Roman"/>
                        <a:ea typeface="Cambria"/>
                        <a:cs typeface="Times New Roman"/>
                      </a:endParaRPr>
                    </a:p>
                  </a:txBody>
                  <a:tcPr marL="68580" marR="68580" marT="0" marB="0" anchor="ctr">
                    <a:solidFill>
                      <a:schemeClr val="bg1">
                        <a:lumMod val="85000"/>
                      </a:schemeClr>
                    </a:solidFill>
                  </a:tcPr>
                </a:tc>
                <a:tc gridSpan="3">
                  <a:txBody>
                    <a:bodyPr/>
                    <a:lstStyle/>
                    <a:p>
                      <a:pPr marL="0" marR="0" algn="ctr">
                        <a:spcBef>
                          <a:spcPts val="0"/>
                        </a:spcBef>
                        <a:spcAft>
                          <a:spcPts val="0"/>
                        </a:spcAft>
                      </a:pPr>
                      <a:r>
                        <a:rPr lang="en-US" sz="2000" b="1" dirty="0" smtClean="0">
                          <a:effectLst/>
                          <a:latin typeface="+mn-lt"/>
                          <a:ea typeface="Cambria"/>
                          <a:cs typeface="Times New Roman"/>
                        </a:rPr>
                        <a:t>Gender</a:t>
                      </a:r>
                      <a:endParaRPr lang="en-US" sz="2000" b="1" dirty="0">
                        <a:effectLst/>
                        <a:latin typeface="+mn-lt"/>
                        <a:ea typeface="Cambria"/>
                        <a:cs typeface="Times New Roman"/>
                      </a:endParaRPr>
                    </a:p>
                  </a:txBody>
                  <a:tcPr marL="68580" marR="68580" marT="0" marB="0" anchor="ctr">
                    <a:solidFill>
                      <a:schemeClr val="bg1">
                        <a:lumMod val="85000"/>
                      </a:schemeClr>
                    </a:solidFill>
                  </a:tcPr>
                </a:tc>
                <a:tc hMerge="1">
                  <a:txBody>
                    <a:bodyPr/>
                    <a:lstStyle/>
                    <a:p>
                      <a:pPr marL="0" marR="0" algn="ctr">
                        <a:spcBef>
                          <a:spcPts val="0"/>
                        </a:spcBef>
                        <a:spcAft>
                          <a:spcPts val="0"/>
                        </a:spcAft>
                      </a:pPr>
                      <a:endParaRPr lang="en-US" sz="2000" dirty="0">
                        <a:effectLst/>
                        <a:latin typeface="Times New Roman"/>
                        <a:ea typeface="Cambria"/>
                        <a:cs typeface="Times New Roman"/>
                      </a:endParaRPr>
                    </a:p>
                  </a:txBody>
                  <a:tcPr marL="68580" marR="68580" marT="0" marB="0" anchor="ctr">
                    <a:solidFill>
                      <a:schemeClr val="bg1"/>
                    </a:solidFill>
                  </a:tcPr>
                </a:tc>
                <a:tc hMerge="1">
                  <a:txBody>
                    <a:bodyPr/>
                    <a:lstStyle/>
                    <a:p>
                      <a:pPr marL="0" marR="0" algn="ctr">
                        <a:spcBef>
                          <a:spcPts val="0"/>
                        </a:spcBef>
                        <a:spcAft>
                          <a:spcPts val="0"/>
                        </a:spcAft>
                      </a:pPr>
                      <a:endParaRPr lang="en-US" sz="2000" dirty="0">
                        <a:effectLst/>
                        <a:latin typeface="Times New Roman"/>
                        <a:ea typeface="Cambria"/>
                        <a:cs typeface="Times New Roman"/>
                      </a:endParaRPr>
                    </a:p>
                  </a:txBody>
                  <a:tcPr marL="68580" marR="68580" marT="0" marB="0" anchor="ctr">
                    <a:solidFill>
                      <a:schemeClr val="bg1"/>
                    </a:solidFill>
                  </a:tcPr>
                </a:tc>
              </a:tr>
              <a:tr h="326669">
                <a:tc vMerge="1">
                  <a:txBody>
                    <a:bodyPr/>
                    <a:lstStyle/>
                    <a:p>
                      <a:pPr marL="0" marR="0" algn="ctr">
                        <a:spcBef>
                          <a:spcPts val="0"/>
                        </a:spcBef>
                        <a:spcAft>
                          <a:spcPts val="0"/>
                        </a:spcAft>
                      </a:pPr>
                      <a:endParaRPr lang="en-US" sz="2000" dirty="0">
                        <a:effectLst/>
                        <a:latin typeface="Times New Roman"/>
                        <a:ea typeface="Cambria"/>
                        <a:cs typeface="Times New Roman"/>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2000" dirty="0">
                          <a:effectLst/>
                        </a:rPr>
                        <a:t>Male</a:t>
                      </a:r>
                      <a:endParaRPr lang="en-US" sz="2000" dirty="0">
                        <a:effectLst/>
                        <a:latin typeface="Times New Roman"/>
                        <a:ea typeface="Cambria"/>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000" dirty="0">
                          <a:effectLst/>
                        </a:rPr>
                        <a:t>Female</a:t>
                      </a:r>
                      <a:endParaRPr lang="en-US" sz="2000" dirty="0">
                        <a:effectLst/>
                        <a:latin typeface="Times New Roman"/>
                        <a:ea typeface="Cambria"/>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000" dirty="0">
                          <a:effectLst/>
                        </a:rPr>
                        <a:t>Totals</a:t>
                      </a:r>
                      <a:endParaRPr lang="en-US" sz="2000" dirty="0">
                        <a:effectLst/>
                        <a:latin typeface="Times New Roman"/>
                        <a:ea typeface="Cambria"/>
                        <a:cs typeface="Times New Roman"/>
                      </a:endParaRPr>
                    </a:p>
                  </a:txBody>
                  <a:tcPr marL="68580" marR="68580" marT="0" marB="0" anchor="ctr">
                    <a:solidFill>
                      <a:schemeClr val="bg1">
                        <a:lumMod val="95000"/>
                      </a:schemeClr>
                    </a:solidFill>
                  </a:tcPr>
                </a:tc>
              </a:tr>
              <a:tr h="653339">
                <a:tc>
                  <a:txBody>
                    <a:bodyPr/>
                    <a:lstStyle/>
                    <a:p>
                      <a:pPr marL="0" marR="0" algn="ctr">
                        <a:spcBef>
                          <a:spcPts val="0"/>
                        </a:spcBef>
                        <a:spcAft>
                          <a:spcPts val="0"/>
                        </a:spcAft>
                      </a:pPr>
                      <a:r>
                        <a:rPr lang="en-US" sz="2000" dirty="0">
                          <a:effectLst/>
                        </a:rPr>
                        <a:t>Eat Breakfast regularly</a:t>
                      </a:r>
                      <a:endParaRPr lang="en-US" sz="2000" dirty="0">
                        <a:effectLst/>
                        <a:latin typeface="Times New Roman"/>
                        <a:ea typeface="Cambria"/>
                        <a:cs typeface="Times New Roman"/>
                      </a:endParaRPr>
                    </a:p>
                  </a:txBody>
                  <a:tcPr marL="68580" marR="68580" marT="0" marB="0" anchor="ctr">
                    <a:solidFill>
                      <a:schemeClr val="bg1"/>
                    </a:solidFill>
                  </a:tcPr>
                </a:tc>
                <a:tc>
                  <a:txBody>
                    <a:bodyPr/>
                    <a:lstStyle/>
                    <a:p>
                      <a:pPr marL="0" marR="0" algn="l">
                        <a:spcBef>
                          <a:spcPts val="0"/>
                        </a:spcBef>
                        <a:spcAft>
                          <a:spcPts val="0"/>
                        </a:spcAft>
                      </a:pPr>
                      <a:r>
                        <a:rPr lang="en-US" sz="2000" dirty="0">
                          <a:effectLst/>
                        </a:rPr>
                        <a:t>190</a:t>
                      </a:r>
                      <a:endParaRPr lang="en-US" sz="2000" dirty="0">
                        <a:effectLst/>
                        <a:latin typeface="Times New Roman"/>
                        <a:ea typeface="Cambria"/>
                        <a:cs typeface="Times New Roman"/>
                      </a:endParaRPr>
                    </a:p>
                  </a:txBody>
                  <a:tcPr marL="68580" marR="68580" marT="0" marB="0" anchor="ctr">
                    <a:solidFill>
                      <a:schemeClr val="bg1"/>
                    </a:solidFill>
                  </a:tcPr>
                </a:tc>
                <a:tc>
                  <a:txBody>
                    <a:bodyPr/>
                    <a:lstStyle/>
                    <a:p>
                      <a:pPr marL="0" marR="0" algn="l">
                        <a:spcBef>
                          <a:spcPts val="0"/>
                        </a:spcBef>
                        <a:spcAft>
                          <a:spcPts val="0"/>
                        </a:spcAft>
                      </a:pPr>
                      <a:r>
                        <a:rPr lang="en-US" sz="2000" dirty="0">
                          <a:effectLst/>
                        </a:rPr>
                        <a:t>110</a:t>
                      </a:r>
                      <a:endParaRPr lang="en-US" sz="2000" dirty="0">
                        <a:effectLst/>
                        <a:latin typeface="Times New Roman"/>
                        <a:ea typeface="Cambria"/>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000" dirty="0">
                          <a:effectLst/>
                        </a:rPr>
                        <a:t>300</a:t>
                      </a:r>
                      <a:endParaRPr lang="en-US" sz="2000" dirty="0">
                        <a:effectLst/>
                        <a:latin typeface="Times New Roman"/>
                        <a:ea typeface="Cambria"/>
                        <a:cs typeface="Times New Roman"/>
                      </a:endParaRPr>
                    </a:p>
                  </a:txBody>
                  <a:tcPr marL="68580" marR="68580" marT="0" marB="0" anchor="ctr">
                    <a:solidFill>
                      <a:schemeClr val="bg1"/>
                    </a:solidFill>
                  </a:tcPr>
                </a:tc>
              </a:tr>
              <a:tr h="653339">
                <a:tc>
                  <a:txBody>
                    <a:bodyPr/>
                    <a:lstStyle/>
                    <a:p>
                      <a:pPr marL="0" marR="0" algn="ctr">
                        <a:spcBef>
                          <a:spcPts val="0"/>
                        </a:spcBef>
                        <a:spcAft>
                          <a:spcPts val="0"/>
                        </a:spcAft>
                      </a:pPr>
                      <a:r>
                        <a:rPr lang="en-US" sz="2000" dirty="0">
                          <a:effectLst/>
                        </a:rPr>
                        <a:t>Do not Eat Breakfast regularly</a:t>
                      </a:r>
                      <a:endParaRPr lang="en-US" sz="2000" dirty="0">
                        <a:effectLst/>
                        <a:latin typeface="Times New Roman"/>
                        <a:ea typeface="Cambria"/>
                        <a:cs typeface="Times New Roman"/>
                      </a:endParaRPr>
                    </a:p>
                  </a:txBody>
                  <a:tcPr marL="68580" marR="68580" marT="0" marB="0" anchor="ctr">
                    <a:solidFill>
                      <a:schemeClr val="bg1"/>
                    </a:solidFill>
                  </a:tcPr>
                </a:tc>
                <a:tc>
                  <a:txBody>
                    <a:bodyPr/>
                    <a:lstStyle/>
                    <a:p>
                      <a:pPr marL="0" marR="0" algn="l">
                        <a:spcBef>
                          <a:spcPts val="0"/>
                        </a:spcBef>
                        <a:spcAft>
                          <a:spcPts val="0"/>
                        </a:spcAft>
                      </a:pPr>
                      <a:r>
                        <a:rPr lang="en-US" sz="2000" dirty="0">
                          <a:effectLst/>
                        </a:rPr>
                        <a:t>130</a:t>
                      </a:r>
                      <a:endParaRPr lang="en-US" sz="2000" dirty="0">
                        <a:effectLst/>
                        <a:latin typeface="Times New Roman"/>
                        <a:ea typeface="Cambria"/>
                        <a:cs typeface="Times New Roman"/>
                      </a:endParaRPr>
                    </a:p>
                  </a:txBody>
                  <a:tcPr marL="68580" marR="68580" marT="0" marB="0" anchor="ctr">
                    <a:solidFill>
                      <a:schemeClr val="bg1"/>
                    </a:solidFill>
                  </a:tcPr>
                </a:tc>
                <a:tc>
                  <a:txBody>
                    <a:bodyPr/>
                    <a:lstStyle/>
                    <a:p>
                      <a:pPr marL="0" marR="0" algn="l">
                        <a:spcBef>
                          <a:spcPts val="0"/>
                        </a:spcBef>
                        <a:spcAft>
                          <a:spcPts val="0"/>
                        </a:spcAft>
                      </a:pPr>
                      <a:r>
                        <a:rPr lang="en-US" sz="2000" dirty="0">
                          <a:effectLst/>
                        </a:rPr>
                        <a:t>165</a:t>
                      </a:r>
                      <a:endParaRPr lang="en-US" sz="2000" dirty="0">
                        <a:effectLst/>
                        <a:latin typeface="Times New Roman"/>
                        <a:ea typeface="Cambria"/>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000" dirty="0">
                          <a:effectLst/>
                        </a:rPr>
                        <a:t>295</a:t>
                      </a:r>
                      <a:endParaRPr lang="en-US" sz="2000" dirty="0">
                        <a:effectLst/>
                        <a:latin typeface="Times New Roman"/>
                        <a:ea typeface="Cambria"/>
                        <a:cs typeface="Times New Roman"/>
                      </a:endParaRPr>
                    </a:p>
                  </a:txBody>
                  <a:tcPr marL="68580" marR="68580" marT="0" marB="0" anchor="ctr">
                    <a:solidFill>
                      <a:schemeClr val="bg1"/>
                    </a:solidFill>
                  </a:tcPr>
                </a:tc>
              </a:tr>
              <a:tr h="326669">
                <a:tc>
                  <a:txBody>
                    <a:bodyPr/>
                    <a:lstStyle/>
                    <a:p>
                      <a:pPr marL="0" marR="0" algn="ctr">
                        <a:spcBef>
                          <a:spcPts val="0"/>
                        </a:spcBef>
                        <a:spcAft>
                          <a:spcPts val="0"/>
                        </a:spcAft>
                      </a:pPr>
                      <a:r>
                        <a:rPr lang="en-US" sz="2000" dirty="0">
                          <a:effectLst/>
                        </a:rPr>
                        <a:t>Totals</a:t>
                      </a:r>
                      <a:endParaRPr lang="en-US" sz="2000" dirty="0">
                        <a:effectLst/>
                        <a:latin typeface="Times New Roman"/>
                        <a:ea typeface="Cambria"/>
                        <a:cs typeface="Times New Roman"/>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2000" dirty="0">
                          <a:effectLst/>
                        </a:rPr>
                        <a:t>320</a:t>
                      </a:r>
                      <a:endParaRPr lang="en-US" sz="2000" dirty="0">
                        <a:effectLst/>
                        <a:latin typeface="Times New Roman"/>
                        <a:ea typeface="Cambria"/>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000" dirty="0">
                          <a:effectLst/>
                        </a:rPr>
                        <a:t>275</a:t>
                      </a:r>
                      <a:endParaRPr lang="en-US" sz="2000" dirty="0">
                        <a:effectLst/>
                        <a:latin typeface="Times New Roman"/>
                        <a:ea typeface="Cambria"/>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000" dirty="0" smtClean="0">
                          <a:effectLst/>
                        </a:rPr>
                        <a:t>595</a:t>
                      </a:r>
                      <a:endParaRPr lang="en-US" sz="2000" dirty="0">
                        <a:effectLst/>
                        <a:latin typeface="Times New Roman"/>
                        <a:ea typeface="Cambria"/>
                        <a:cs typeface="Times New Roman"/>
                      </a:endParaRPr>
                    </a:p>
                  </a:txBody>
                  <a:tcPr marL="68580" marR="68580" marT="0" marB="0" anchor="ctr">
                    <a:solidFill>
                      <a:schemeClr val="bg1"/>
                    </a:solidFill>
                  </a:tcPr>
                </a:tc>
              </a:tr>
            </a:tbl>
          </a:graphicData>
        </a:graphic>
      </p:graphicFrame>
    </p:spTree>
    <p:extLst>
      <p:ext uri="{BB962C8B-B14F-4D97-AF65-F5344CB8AC3E}">
        <p14:creationId xmlns:p14="http://schemas.microsoft.com/office/powerpoint/2010/main" val="25103169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 calcmode="lin" valueType="num">
                                      <p:cBhvr>
                                        <p:cTn id="7"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8"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9" dur="500"/>
                                        <p:tgtEl>
                                          <p:spTgt spid="2">
                                            <p:txEl>
                                              <p:pRg st="8" end="8"/>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9" end="9"/>
                                            </p:txEl>
                                          </p:spTgt>
                                        </p:tgtEl>
                                        <p:attrNameLst>
                                          <p:attrName>style.visibility</p:attrName>
                                        </p:attrNameLst>
                                      </p:cBhvr>
                                      <p:to>
                                        <p:strVal val="visible"/>
                                      </p:to>
                                    </p:set>
                                    <p:anim calcmode="lin" valueType="num">
                                      <p:cBhvr>
                                        <p:cTn id="14"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16"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16402" y="363476"/>
            <a:ext cx="7855776" cy="5606103"/>
          </a:xfrm>
        </p:spPr>
        <p:txBody>
          <a:bodyPr>
            <a:normAutofit/>
          </a:bodyPr>
          <a:lstStyle/>
          <a:p>
            <a:pPr algn="ctr"/>
            <a:r>
              <a:rPr lang="en-US" sz="2800" b="1" dirty="0" smtClean="0"/>
              <a:t>             You Try!</a:t>
            </a:r>
          </a:p>
          <a:p>
            <a:pPr algn="ctr"/>
            <a:r>
              <a:rPr lang="en-US" sz="2800" dirty="0" smtClean="0"/>
              <a:t>.</a:t>
            </a:r>
          </a:p>
          <a:p>
            <a:pPr algn="ctr"/>
            <a:endParaRPr lang="en-US" sz="2800" dirty="0"/>
          </a:p>
          <a:p>
            <a:pPr algn="ctr"/>
            <a:endParaRPr lang="en-US" sz="2800" dirty="0" smtClean="0"/>
          </a:p>
          <a:p>
            <a:pPr algn="ctr"/>
            <a:endParaRPr lang="en-US" sz="2800" dirty="0"/>
          </a:p>
          <a:p>
            <a:pPr algn="ctr"/>
            <a:endParaRPr lang="en-US" sz="2800" dirty="0" smtClean="0"/>
          </a:p>
          <a:p>
            <a:pPr marL="457200" lvl="0" indent="-457200">
              <a:buFont typeface="+mj-lt"/>
              <a:buAutoNum type="arabicPeriod"/>
            </a:pPr>
            <a:endParaRPr lang="en-US" sz="2000" dirty="0" smtClean="0"/>
          </a:p>
          <a:p>
            <a:pPr marL="457200" lvl="0" indent="-457200">
              <a:buFont typeface="+mj-lt"/>
              <a:buAutoNum type="arabicPeriod"/>
            </a:pPr>
            <a:endParaRPr lang="en-US" sz="2000" dirty="0" smtClean="0"/>
          </a:p>
          <a:p>
            <a:pPr marL="457200" lvl="0" indent="-457200">
              <a:buFont typeface="+mj-lt"/>
              <a:buAutoNum type="arabicPeriod" startAt="2"/>
            </a:pPr>
            <a:r>
              <a:rPr lang="en-US" sz="2000" dirty="0" smtClean="0"/>
              <a:t>Looking </a:t>
            </a:r>
            <a:r>
              <a:rPr lang="en-US" sz="2000" dirty="0"/>
              <a:t>at the </a:t>
            </a:r>
            <a:r>
              <a:rPr lang="en-US" sz="2000" u="sng" dirty="0"/>
              <a:t>joint</a:t>
            </a:r>
            <a:r>
              <a:rPr lang="en-US" sz="2000" dirty="0"/>
              <a:t> frequencies we see that women show a strong preference for which activity</a:t>
            </a:r>
            <a:r>
              <a:rPr lang="en-US" sz="2000" dirty="0" smtClean="0"/>
              <a:t>?</a:t>
            </a:r>
          </a:p>
          <a:p>
            <a:pPr marL="457200" lvl="0" indent="-457200">
              <a:buFont typeface="+mj-lt"/>
              <a:buAutoNum type="arabicPeriod" startAt="2"/>
            </a:pPr>
            <a:endParaRPr lang="en-US" sz="2000" dirty="0"/>
          </a:p>
          <a:p>
            <a:pPr marL="457200" lvl="0" indent="-457200">
              <a:buFont typeface="+mj-lt"/>
              <a:buAutoNum type="arabicPeriod" startAt="2"/>
            </a:pPr>
            <a:r>
              <a:rPr lang="en-US" sz="2000" dirty="0" smtClean="0"/>
              <a:t>What are the </a:t>
            </a:r>
            <a:r>
              <a:rPr lang="en-US" sz="2000" u="sng" dirty="0" smtClean="0"/>
              <a:t>conditional relative</a:t>
            </a:r>
            <a:r>
              <a:rPr lang="en-US" sz="2000" dirty="0" smtClean="0"/>
              <a:t> frequencies (for both gender and hobby) for men who showed a preference for Sports?</a:t>
            </a:r>
            <a:endParaRPr lang="en-US" sz="2800" dirty="0"/>
          </a:p>
        </p:txBody>
      </p:sp>
      <p:sp>
        <p:nvSpPr>
          <p:cNvPr id="3" name="Slide Number Placeholder 2"/>
          <p:cNvSpPr>
            <a:spLocks noGrp="1"/>
          </p:cNvSpPr>
          <p:nvPr>
            <p:ph type="sldNum" sz="quarter" idx="11"/>
          </p:nvPr>
        </p:nvSpPr>
        <p:spPr/>
        <p:txBody>
          <a:bodyPr/>
          <a:lstStyle/>
          <a:p>
            <a:pPr>
              <a:defRPr/>
            </a:pPr>
            <a:fld id="{AA28DBB7-6366-7443-A6B3-31C63E357D05}" type="slidenum">
              <a:rPr lang="en-US" smtClean="0"/>
              <a:pPr>
                <a:defRPr/>
              </a:pPr>
              <a:t>13</a:t>
            </a:fld>
            <a:endParaRPr lang="en-US" dirty="0"/>
          </a:p>
        </p:txBody>
      </p:sp>
      <p:sp>
        <p:nvSpPr>
          <p:cNvPr id="4" name="Footer Placeholder 3"/>
          <p:cNvSpPr>
            <a:spLocks noGrp="1"/>
          </p:cNvSpPr>
          <p:nvPr>
            <p:ph type="ftr" sz="quarter" idx="13"/>
          </p:nvPr>
        </p:nvSpPr>
        <p:spPr/>
        <p:txBody>
          <a:bodyPr/>
          <a:lstStyle/>
          <a:p>
            <a:pPr>
              <a:defRPr/>
            </a:pPr>
            <a:r>
              <a:rPr lang="en-US" smtClean="0"/>
              <a:t>4.2.1: Summarizing Data Using Two-Way Frequency Tables</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l="54970" t="30522" r="27098" b="47525"/>
          <a:stretch>
            <a:fillRect/>
          </a:stretch>
        </p:blipFill>
        <p:spPr bwMode="auto">
          <a:xfrm>
            <a:off x="4544290" y="1177205"/>
            <a:ext cx="4356389" cy="2618941"/>
          </a:xfrm>
          <a:prstGeom prst="rect">
            <a:avLst/>
          </a:prstGeom>
          <a:noFill/>
          <a:ln>
            <a:noFill/>
          </a:ln>
        </p:spPr>
      </p:pic>
      <p:sp>
        <p:nvSpPr>
          <p:cNvPr id="6" name="Rectangle 5"/>
          <p:cNvSpPr/>
          <p:nvPr/>
        </p:nvSpPr>
        <p:spPr>
          <a:xfrm>
            <a:off x="429491" y="370357"/>
            <a:ext cx="4114799" cy="3477875"/>
          </a:xfrm>
          <a:prstGeom prst="rect">
            <a:avLst/>
          </a:prstGeom>
        </p:spPr>
        <p:txBody>
          <a:bodyPr wrap="square">
            <a:spAutoFit/>
          </a:bodyPr>
          <a:lstStyle/>
          <a:p>
            <a:pPr marL="457200" lvl="0" indent="-457200">
              <a:buFont typeface="+mj-lt"/>
              <a:buAutoNum type="arabicPeriod"/>
            </a:pPr>
            <a:r>
              <a:rPr lang="en-US" sz="2000" dirty="0">
                <a:latin typeface="Arial" pitchFamily="34" charset="0"/>
                <a:cs typeface="Arial" pitchFamily="34" charset="0"/>
              </a:rPr>
              <a:t>Looking at just the </a:t>
            </a:r>
            <a:r>
              <a:rPr lang="en-US" sz="2000" u="sng" dirty="0" smtClean="0">
                <a:latin typeface="Arial" pitchFamily="34" charset="0"/>
                <a:cs typeface="Arial" pitchFamily="34" charset="0"/>
              </a:rPr>
              <a:t>marginal</a:t>
            </a:r>
            <a:r>
              <a:rPr lang="en-US" sz="2000" dirty="0" smtClean="0">
                <a:latin typeface="Arial" pitchFamily="34" charset="0"/>
                <a:cs typeface="Arial" pitchFamily="34" charset="0"/>
              </a:rPr>
              <a:t> frequencies (row &amp; column totals) what </a:t>
            </a:r>
            <a:r>
              <a:rPr lang="en-US" sz="2000" dirty="0">
                <a:latin typeface="Arial" pitchFamily="34" charset="0"/>
                <a:cs typeface="Arial" pitchFamily="34" charset="0"/>
              </a:rPr>
              <a:t>can we conclude about the 3 activities?</a:t>
            </a:r>
          </a:p>
          <a:p>
            <a:pPr lvl="1"/>
            <a:r>
              <a:rPr lang="en-US" sz="2000" dirty="0" smtClean="0">
                <a:latin typeface="Arial" pitchFamily="34" charset="0"/>
                <a:cs typeface="Arial" pitchFamily="34" charset="0"/>
              </a:rPr>
              <a:t>A. Dance </a:t>
            </a:r>
            <a:r>
              <a:rPr lang="en-US" sz="2000" dirty="0">
                <a:latin typeface="Arial" pitchFamily="34" charset="0"/>
                <a:cs typeface="Arial" pitchFamily="34" charset="0"/>
              </a:rPr>
              <a:t>is way </a:t>
            </a:r>
            <a:r>
              <a:rPr lang="en-US" sz="2000" dirty="0" smtClean="0">
                <a:latin typeface="Arial" pitchFamily="34" charset="0"/>
                <a:cs typeface="Arial" pitchFamily="34" charset="0"/>
              </a:rPr>
              <a:t>more</a:t>
            </a:r>
          </a:p>
          <a:p>
            <a:pPr lvl="1"/>
            <a:r>
              <a:rPr lang="en-US" sz="2000" dirty="0">
                <a:latin typeface="Arial" pitchFamily="34" charset="0"/>
                <a:cs typeface="Arial" pitchFamily="34" charset="0"/>
              </a:rPr>
              <a:t> </a:t>
            </a:r>
            <a:r>
              <a:rPr lang="en-US" sz="2000" dirty="0" smtClean="0">
                <a:latin typeface="Arial" pitchFamily="34" charset="0"/>
                <a:cs typeface="Arial" pitchFamily="34" charset="0"/>
              </a:rPr>
              <a:t>    interesting</a:t>
            </a:r>
            <a:r>
              <a:rPr lang="en-US" sz="2000" dirty="0">
                <a:latin typeface="Arial" pitchFamily="34" charset="0"/>
                <a:cs typeface="Arial" pitchFamily="34" charset="0"/>
              </a:rPr>
              <a:t>.</a:t>
            </a:r>
          </a:p>
          <a:p>
            <a:pPr lvl="1"/>
            <a:r>
              <a:rPr lang="en-US" sz="2000" dirty="0" smtClean="0">
                <a:latin typeface="Arial" pitchFamily="34" charset="0"/>
                <a:cs typeface="Arial" pitchFamily="34" charset="0"/>
              </a:rPr>
              <a:t>B. They </a:t>
            </a:r>
            <a:r>
              <a:rPr lang="en-US" sz="2000" dirty="0">
                <a:latin typeface="Arial" pitchFamily="34" charset="0"/>
                <a:cs typeface="Arial" pitchFamily="34" charset="0"/>
              </a:rPr>
              <a:t>have roughly </a:t>
            </a:r>
            <a:r>
              <a:rPr lang="en-US" sz="2000" dirty="0" smtClean="0">
                <a:latin typeface="Arial" pitchFamily="34" charset="0"/>
                <a:cs typeface="Arial" pitchFamily="34" charset="0"/>
              </a:rPr>
              <a:t>equal</a:t>
            </a:r>
          </a:p>
          <a:p>
            <a:pPr lvl="1"/>
            <a:r>
              <a:rPr lang="en-US" sz="2000" dirty="0">
                <a:latin typeface="Arial" pitchFamily="34" charset="0"/>
                <a:cs typeface="Arial" pitchFamily="34" charset="0"/>
              </a:rPr>
              <a:t> </a:t>
            </a:r>
            <a:r>
              <a:rPr lang="en-US" sz="2000" dirty="0" smtClean="0">
                <a:latin typeface="Arial" pitchFamily="34" charset="0"/>
                <a:cs typeface="Arial" pitchFamily="34" charset="0"/>
              </a:rPr>
              <a:t>    </a:t>
            </a:r>
            <a:r>
              <a:rPr lang="en-US" sz="2000" dirty="0">
                <a:latin typeface="Arial" pitchFamily="34" charset="0"/>
                <a:cs typeface="Arial" pitchFamily="34" charset="0"/>
              </a:rPr>
              <a:t>appeal.</a:t>
            </a:r>
          </a:p>
          <a:p>
            <a:pPr lvl="1"/>
            <a:r>
              <a:rPr lang="en-US" sz="2000" dirty="0" smtClean="0">
                <a:latin typeface="Arial" pitchFamily="34" charset="0"/>
                <a:cs typeface="Arial" pitchFamily="34" charset="0"/>
              </a:rPr>
              <a:t>C. Sports </a:t>
            </a:r>
            <a:r>
              <a:rPr lang="en-US" sz="2000" dirty="0">
                <a:latin typeface="Arial" pitchFamily="34" charset="0"/>
                <a:cs typeface="Arial" pitchFamily="34" charset="0"/>
              </a:rPr>
              <a:t>is the least chosen </a:t>
            </a:r>
            <a:endParaRPr lang="en-US" sz="2000" dirty="0" smtClean="0">
              <a:latin typeface="Arial" pitchFamily="34" charset="0"/>
              <a:cs typeface="Arial" pitchFamily="34" charset="0"/>
            </a:endParaRPr>
          </a:p>
          <a:p>
            <a:pPr lvl="1"/>
            <a:r>
              <a:rPr lang="en-US" sz="2000" dirty="0">
                <a:latin typeface="Arial" pitchFamily="34" charset="0"/>
                <a:cs typeface="Arial" pitchFamily="34" charset="0"/>
              </a:rPr>
              <a:t> </a:t>
            </a:r>
            <a:r>
              <a:rPr lang="en-US" sz="2000" dirty="0" smtClean="0">
                <a:latin typeface="Arial" pitchFamily="34" charset="0"/>
                <a:cs typeface="Arial" pitchFamily="34" charset="0"/>
              </a:rPr>
              <a:t>    activity</a:t>
            </a:r>
            <a:r>
              <a:rPr lang="en-US" sz="2000" dirty="0">
                <a:latin typeface="Arial" pitchFamily="34" charset="0"/>
                <a:cs typeface="Arial" pitchFamily="34" charset="0"/>
              </a:rPr>
              <a:t>.</a:t>
            </a:r>
          </a:p>
          <a:p>
            <a:pPr lvl="1"/>
            <a:r>
              <a:rPr lang="en-US" sz="2000" dirty="0" smtClean="0">
                <a:latin typeface="Arial" pitchFamily="34" charset="0"/>
                <a:cs typeface="Arial" pitchFamily="34" charset="0"/>
              </a:rPr>
              <a:t>D. TV </a:t>
            </a:r>
            <a:r>
              <a:rPr lang="en-US" sz="2000" dirty="0">
                <a:latin typeface="Arial" pitchFamily="34" charset="0"/>
                <a:cs typeface="Arial" pitchFamily="34" charset="0"/>
              </a:rPr>
              <a:t>is the preferred activity</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87741386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CC3C0496-8925-9B49-9A36-2AB75C5B6B25}" type="slidenum">
              <a:rPr lang="en-US" smtClean="0"/>
              <a:pPr>
                <a:defRPr/>
              </a:pPr>
              <a:t>14</a:t>
            </a:fld>
            <a:endParaRPr lang="en-US" dirty="0"/>
          </a:p>
        </p:txBody>
      </p:sp>
      <p:sp>
        <p:nvSpPr>
          <p:cNvPr id="4" name="Footer Placeholder 3"/>
          <p:cNvSpPr>
            <a:spLocks noGrp="1"/>
          </p:cNvSpPr>
          <p:nvPr>
            <p:ph type="ftr" sz="quarter" idx="13"/>
          </p:nvPr>
        </p:nvSpPr>
        <p:spPr/>
        <p:txBody>
          <a:bodyPr/>
          <a:lstStyle/>
          <a:p>
            <a:pPr>
              <a:defRPr/>
            </a:pPr>
            <a:r>
              <a:rPr lang="en-US" smtClean="0"/>
              <a:t>4.2.1: Summarizing Data Using Two-Way Frequency Tables</a:t>
            </a:r>
            <a:endParaRPr lang="en-US"/>
          </a:p>
        </p:txBody>
      </p:sp>
      <p:sp>
        <p:nvSpPr>
          <p:cNvPr id="8" name="Text Placeholder 2"/>
          <p:cNvSpPr txBox="1">
            <a:spLocks noGrp="1"/>
          </p:cNvSpPr>
          <p:nvPr>
            <p:ph type="subTitle" idx="1"/>
          </p:nvPr>
        </p:nvSpPr>
        <p:spPr bwMode="auto">
          <a:xfrm>
            <a:off x="640600" y="640567"/>
            <a:ext cx="7855776" cy="654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Font typeface="Wingdings" pitchFamily="2" charset="2"/>
              <a:buNone/>
            </a:pPr>
            <a:endParaRPr lang="en-US" dirty="0" smtClean="0">
              <a:solidFill>
                <a:srgbClr val="0078AE"/>
              </a:solidFill>
              <a:latin typeface="Orly's Font 2" pitchFamily="66" charset="0"/>
            </a:endParaRPr>
          </a:p>
          <a:p>
            <a:pPr marL="0" indent="0" defTabSz="914400">
              <a:buFont typeface="Wingdings" pitchFamily="2" charset="2"/>
              <a:buNone/>
            </a:pPr>
            <a:endParaRPr lang="en-US" dirty="0">
              <a:solidFill>
                <a:srgbClr val="0078AE"/>
              </a:solidFill>
              <a:latin typeface="Orly's Font 2" pitchFamily="66" charset="0"/>
            </a:endParaRPr>
          </a:p>
          <a:p>
            <a:pPr marL="0" indent="0" defTabSz="914400">
              <a:buFont typeface="Wingdings" pitchFamily="2" charset="2"/>
              <a:buNone/>
            </a:pPr>
            <a:r>
              <a:rPr lang="en-US" sz="2800" dirty="0" smtClean="0">
                <a:latin typeface="Orly's Font 2" pitchFamily="66" charset="0"/>
              </a:rPr>
              <a:t>Suppose a friend of yours in this class was absent today and missed this lesson…</a:t>
            </a:r>
          </a:p>
          <a:p>
            <a:pPr marL="0" indent="0" defTabSz="914400">
              <a:buFont typeface="Wingdings" pitchFamily="2" charset="2"/>
              <a:buNone/>
            </a:pPr>
            <a:r>
              <a:rPr lang="en-US" sz="2800" dirty="0" smtClean="0">
                <a:latin typeface="Orly's Font 2" pitchFamily="66" charset="0"/>
              </a:rPr>
              <a:t>They send you a text message later asking you what they missed and how do they do the homework.</a:t>
            </a:r>
          </a:p>
          <a:p>
            <a:pPr marL="0" indent="0" defTabSz="914400">
              <a:buFont typeface="Wingdings" pitchFamily="2" charset="2"/>
              <a:buNone/>
            </a:pPr>
            <a:r>
              <a:rPr lang="en-US" sz="2800" dirty="0" smtClean="0">
                <a:latin typeface="Orly's Font 2" pitchFamily="66" charset="0"/>
              </a:rPr>
              <a:t>Write or text me your response to them.</a:t>
            </a:r>
          </a:p>
          <a:p>
            <a:pPr marL="0" indent="0" defTabSz="914400">
              <a:buFont typeface="Wingdings" pitchFamily="2" charset="2"/>
              <a:buNone/>
            </a:pPr>
            <a:r>
              <a:rPr lang="en-US" sz="2800" dirty="0" smtClean="0">
                <a:latin typeface="Orly's Font 2" pitchFamily="66" charset="0"/>
              </a:rPr>
              <a:t>*If texting use this #37607 and I’ll give you the code#</a:t>
            </a:r>
            <a:r>
              <a:rPr lang="en-US" sz="2800" dirty="0" smtClean="0">
                <a:solidFill>
                  <a:srgbClr val="0078AE"/>
                </a:solidFill>
                <a:latin typeface="Orly's Font 2" pitchFamily="66" charset="0"/>
              </a:rPr>
              <a:t>. </a:t>
            </a:r>
          </a:p>
          <a:p>
            <a:pPr marL="0" indent="0" defTabSz="914400">
              <a:buFont typeface="Wingdings" pitchFamily="2" charset="2"/>
              <a:buNone/>
            </a:pPr>
            <a:endParaRPr lang="en-US" sz="2800" dirty="0">
              <a:solidFill>
                <a:srgbClr val="0078AE"/>
              </a:solidFill>
              <a:latin typeface="Orly's Font 2" pitchFamily="66" charset="0"/>
            </a:endParaRPr>
          </a:p>
          <a:p>
            <a:pPr marL="0" indent="0" defTabSz="914400">
              <a:buFont typeface="Wingdings" pitchFamily="2" charset="2"/>
              <a:buNone/>
            </a:pPr>
            <a:endParaRPr lang="en-US" dirty="0" smtClean="0">
              <a:solidFill>
                <a:srgbClr val="0078AE"/>
              </a:solidFill>
              <a:latin typeface="Orly's Font 2" pitchFamily="66" charset="0"/>
            </a:endParaRPr>
          </a:p>
          <a:p>
            <a:pPr marL="0" indent="0" defTabSz="914400">
              <a:buFont typeface="Wingdings" pitchFamily="2" charset="2"/>
              <a:buNone/>
            </a:pPr>
            <a:endParaRPr lang="en-US" dirty="0">
              <a:solidFill>
                <a:srgbClr val="0078AE"/>
              </a:solidFill>
              <a:latin typeface="Orly's Font 2" pitchFamily="66" charset="0"/>
            </a:endParaRPr>
          </a:p>
          <a:p>
            <a:pPr marL="0" indent="0" defTabSz="914400">
              <a:buFont typeface="Wingdings" pitchFamily="2" charset="2"/>
              <a:buNone/>
            </a:pPr>
            <a:endParaRPr lang="en-US" dirty="0">
              <a:solidFill>
                <a:srgbClr val="0078AE"/>
              </a:solidFill>
              <a:latin typeface="Orly's Font 2" pitchFamily="66" charset="0"/>
            </a:endParaRPr>
          </a:p>
        </p:txBody>
      </p:sp>
      <p:sp>
        <p:nvSpPr>
          <p:cNvPr id="9" name="TextBox 8"/>
          <p:cNvSpPr txBox="1"/>
          <p:nvPr/>
        </p:nvSpPr>
        <p:spPr>
          <a:xfrm>
            <a:off x="457200" y="616532"/>
            <a:ext cx="7658100" cy="523220"/>
          </a:xfrm>
          <a:prstGeom prst="rect">
            <a:avLst/>
          </a:prstGeom>
          <a:noFill/>
        </p:spPr>
        <p:txBody>
          <a:bodyPr wrap="square" rtlCol="0">
            <a:spAutoFit/>
          </a:bodyPr>
          <a:lstStyle/>
          <a:p>
            <a:pPr algn="ctr" defTabSz="914400"/>
            <a:r>
              <a:rPr lang="en-US" sz="2800" b="1" u="sng" dirty="0" smtClean="0">
                <a:solidFill>
                  <a:schemeClr val="accent1">
                    <a:lumMod val="75000"/>
                  </a:schemeClr>
                </a:solidFill>
                <a:latin typeface="Orly's Font 2" pitchFamily="66" charset="0"/>
                <a:ea typeface="+mn-ea"/>
                <a:cs typeface="Arial" charset="0"/>
              </a:rPr>
              <a:t>Message to Absent Student</a:t>
            </a:r>
            <a:endParaRPr lang="en-US" sz="2800" u="sng" dirty="0" smtClean="0">
              <a:solidFill>
                <a:schemeClr val="accent1">
                  <a:lumMod val="75000"/>
                </a:schemeClr>
              </a:solidFill>
              <a:latin typeface="Orly's Font 2" charset="0"/>
              <a:ea typeface="Verdana" pitchFamily="34" charset="0"/>
              <a:cs typeface="Verdana" pitchFamily="34" charset="0"/>
            </a:endParaRPr>
          </a:p>
        </p:txBody>
      </p:sp>
    </p:spTree>
    <p:extLst>
      <p:ext uri="{BB962C8B-B14F-4D97-AF65-F5344CB8AC3E}">
        <p14:creationId xmlns:p14="http://schemas.microsoft.com/office/powerpoint/2010/main" val="69418938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bwMode="auto">
          <a:xfrm>
            <a:off x="457200" y="1752602"/>
            <a:ext cx="822960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dirty="0" smtClean="0">
                <a:solidFill>
                  <a:srgbClr val="0078AE"/>
                </a:solidFill>
                <a:latin typeface="Orly's Font 2" pitchFamily="66" charset="0"/>
              </a:rPr>
              <a:t>Suppose a friend of yours in this class was absent today and missed this lesson…</a:t>
            </a:r>
          </a:p>
          <a:p>
            <a:pPr marL="0" indent="0">
              <a:buFont typeface="Wingdings" pitchFamily="2" charset="2"/>
              <a:buNone/>
            </a:pPr>
            <a:r>
              <a:rPr lang="en-US" dirty="0" smtClean="0">
                <a:solidFill>
                  <a:srgbClr val="0078AE"/>
                </a:solidFill>
                <a:latin typeface="Orly's Font 2" pitchFamily="66" charset="0"/>
              </a:rPr>
              <a:t>They send you a text message later asking you what they missed and how do they do the homework.</a:t>
            </a:r>
          </a:p>
          <a:p>
            <a:pPr marL="0" indent="0">
              <a:buFont typeface="Wingdings" pitchFamily="2" charset="2"/>
              <a:buNone/>
            </a:pPr>
            <a:r>
              <a:rPr lang="en-US" dirty="0" smtClean="0">
                <a:solidFill>
                  <a:srgbClr val="0078AE"/>
                </a:solidFill>
                <a:latin typeface="Orly's Font 2" pitchFamily="66" charset="0"/>
              </a:rPr>
              <a:t>Write or text me your response to them.</a:t>
            </a:r>
          </a:p>
          <a:p>
            <a:pPr marL="0" indent="0">
              <a:buFont typeface="Wingdings" pitchFamily="2" charset="2"/>
              <a:buNone/>
            </a:pPr>
            <a:r>
              <a:rPr lang="en-US" dirty="0" smtClean="0">
                <a:solidFill>
                  <a:srgbClr val="0078AE"/>
                </a:solidFill>
                <a:latin typeface="Orly's Font 2" pitchFamily="66" charset="0"/>
              </a:rPr>
              <a:t>*If texting use this #37607 and I’ll give you the code#. </a:t>
            </a:r>
            <a:endParaRPr lang="en-US" dirty="0">
              <a:solidFill>
                <a:srgbClr val="0078AE"/>
              </a:solidFill>
              <a:latin typeface="Orly's Font 2" pitchFamily="66" charset="0"/>
            </a:endParaRPr>
          </a:p>
        </p:txBody>
      </p:sp>
      <p:sp>
        <p:nvSpPr>
          <p:cNvPr id="3" name="TextBox 2"/>
          <p:cNvSpPr txBox="1"/>
          <p:nvPr/>
        </p:nvSpPr>
        <p:spPr>
          <a:xfrm>
            <a:off x="457200" y="381000"/>
            <a:ext cx="7658100" cy="523220"/>
          </a:xfrm>
          <a:prstGeom prst="rect">
            <a:avLst/>
          </a:prstGeom>
          <a:noFill/>
        </p:spPr>
        <p:txBody>
          <a:bodyPr wrap="square" rtlCol="0">
            <a:spAutoFit/>
          </a:bodyPr>
          <a:lstStyle/>
          <a:p>
            <a:pPr algn="ctr"/>
            <a:r>
              <a:rPr lang="en-US" sz="2800" b="1" dirty="0" smtClean="0">
                <a:solidFill>
                  <a:srgbClr val="E86D1F"/>
                </a:solidFill>
                <a:latin typeface="Orly's Font 2" pitchFamily="66" charset="0"/>
              </a:rPr>
              <a:t>Message to Absent Student</a:t>
            </a:r>
            <a:endParaRPr lang="en-US" sz="2800" dirty="0" smtClean="0">
              <a:solidFill>
                <a:prstClr val="black"/>
              </a:solidFill>
              <a:latin typeface="Orly's Font 2" charset="0"/>
              <a:ea typeface="Verdana" pitchFamily="34" charset="0"/>
              <a:cs typeface="Verdana" pitchFamily="34" charset="0"/>
            </a:endParaRPr>
          </a:p>
        </p:txBody>
      </p:sp>
    </p:spTree>
    <p:extLst>
      <p:ext uri="{BB962C8B-B14F-4D97-AF65-F5344CB8AC3E}">
        <p14:creationId xmlns:p14="http://schemas.microsoft.com/office/powerpoint/2010/main" val="629009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404524"/>
            <a:ext cx="7855776" cy="5375564"/>
          </a:xfrm>
        </p:spPr>
        <p:txBody>
          <a:bodyPr>
            <a:noAutofit/>
          </a:bodyPr>
          <a:lstStyle/>
          <a:p>
            <a:r>
              <a:rPr lang="en-US" sz="2800" b="1" dirty="0"/>
              <a:t>Guided Practice - </a:t>
            </a:r>
            <a:r>
              <a:rPr lang="en-US" sz="2800" b="1" dirty="0">
                <a:solidFill>
                  <a:srgbClr val="000090"/>
                </a:solidFill>
              </a:rPr>
              <a:t>Example </a:t>
            </a:r>
            <a:r>
              <a:rPr lang="en-US" sz="2800" b="1" dirty="0" smtClean="0">
                <a:solidFill>
                  <a:srgbClr val="000090"/>
                </a:solidFill>
              </a:rPr>
              <a:t>1</a:t>
            </a:r>
            <a:endParaRPr lang="en-US" sz="2800" b="1" dirty="0">
              <a:solidFill>
                <a:srgbClr val="558ED5"/>
              </a:solidFill>
            </a:endParaRPr>
          </a:p>
          <a:p>
            <a:pPr algn="ctr"/>
            <a:r>
              <a:rPr lang="en-US" dirty="0" smtClean="0"/>
              <a:t>Say you own your own nail salon and you are looking at some advertising options.  You want to know which gender and which service is the most popular so you can target a particular audience.  You look at your records from the last month</a:t>
            </a:r>
            <a:r>
              <a:rPr lang="en-US" dirty="0"/>
              <a:t> </a:t>
            </a:r>
            <a:r>
              <a:rPr lang="en-US" dirty="0" smtClean="0"/>
              <a:t>and you find the following:</a:t>
            </a:r>
            <a:endParaRPr lang="en-US" dirty="0"/>
          </a:p>
          <a:p>
            <a:pPr algn="ctr"/>
            <a:endParaRPr lang="en-US" dirty="0"/>
          </a:p>
          <a:p>
            <a:pPr algn="ctr"/>
            <a:r>
              <a:rPr lang="en-US" dirty="0" smtClean="0"/>
              <a:t>58 females – manicure</a:t>
            </a:r>
          </a:p>
          <a:p>
            <a:pPr algn="ctr"/>
            <a:r>
              <a:rPr lang="en-US" dirty="0" smtClean="0"/>
              <a:t>77 females – pedicure </a:t>
            </a:r>
          </a:p>
          <a:p>
            <a:pPr algn="ctr"/>
            <a:r>
              <a:rPr lang="en-US" dirty="0" smtClean="0"/>
              <a:t>31 males – manicure</a:t>
            </a:r>
          </a:p>
          <a:p>
            <a:pPr algn="ctr"/>
            <a:r>
              <a:rPr lang="en-US" dirty="0" smtClean="0"/>
              <a:t>27 males – pedicure </a:t>
            </a:r>
          </a:p>
          <a:p>
            <a:endParaRPr lang="en-US" dirty="0" smtClean="0"/>
          </a:p>
          <a:p>
            <a:pPr algn="ctr"/>
            <a:r>
              <a:rPr lang="en-US" dirty="0" smtClean="0"/>
              <a:t>How could you display this data?</a:t>
            </a:r>
            <a:endParaRPr lang="en-US" dirty="0"/>
          </a:p>
        </p:txBody>
      </p:sp>
      <p:sp>
        <p:nvSpPr>
          <p:cNvPr id="3" name="Slide Number Placeholder 2"/>
          <p:cNvSpPr>
            <a:spLocks noGrp="1"/>
          </p:cNvSpPr>
          <p:nvPr>
            <p:ph type="sldNum" sz="quarter" idx="11"/>
          </p:nvPr>
        </p:nvSpPr>
        <p:spPr/>
        <p:txBody>
          <a:bodyPr/>
          <a:lstStyle/>
          <a:p>
            <a:pPr>
              <a:defRPr/>
            </a:pPr>
            <a:fld id="{AA28DBB7-6366-7443-A6B3-31C63E357D05}" type="slidenum">
              <a:rPr lang="en-US" smtClean="0"/>
              <a:pPr>
                <a:defRPr/>
              </a:pPr>
              <a:t>2</a:t>
            </a:fld>
            <a:endParaRPr lang="en-US" dirty="0"/>
          </a:p>
        </p:txBody>
      </p:sp>
      <p:sp>
        <p:nvSpPr>
          <p:cNvPr id="4" name="Footer Placeholder 3"/>
          <p:cNvSpPr>
            <a:spLocks noGrp="1"/>
          </p:cNvSpPr>
          <p:nvPr>
            <p:ph type="ftr" sz="quarter" idx="13"/>
          </p:nvPr>
        </p:nvSpPr>
        <p:spPr/>
        <p:txBody>
          <a:bodyPr/>
          <a:lstStyle/>
          <a:p>
            <a:pPr>
              <a:defRPr/>
            </a:pPr>
            <a:r>
              <a:rPr lang="en-US" smtClean="0"/>
              <a:t>4.2.1: Summarizing Data Using Two-Way Frequency Tables</a:t>
            </a:r>
            <a:endParaRPr lang="en-US" dirty="0"/>
          </a:p>
        </p:txBody>
      </p:sp>
    </p:spTree>
    <p:extLst>
      <p:ext uri="{BB962C8B-B14F-4D97-AF65-F5344CB8AC3E}">
        <p14:creationId xmlns:p14="http://schemas.microsoft.com/office/powerpoint/2010/main" val="346415488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1350" y="641350"/>
            <a:ext cx="7976032" cy="4997450"/>
          </a:xfrm>
        </p:spPr>
        <p:txBody>
          <a:bodyPr rtlCol="0"/>
          <a:lstStyle/>
          <a:p>
            <a:pPr eaLnBrk="1" fontAlgn="auto" hangingPunct="1">
              <a:spcAft>
                <a:spcPts val="0"/>
              </a:spcAft>
              <a:buFont typeface="Arial"/>
              <a:buNone/>
              <a:defRPr/>
            </a:pPr>
            <a:r>
              <a:rPr lang="en-US" sz="2800" b="1" dirty="0" smtClean="0">
                <a:ea typeface="+mn-ea"/>
              </a:rPr>
              <a:t>Introduction</a:t>
            </a:r>
            <a:endParaRPr lang="en-US" sz="2800" b="1" dirty="0">
              <a:ea typeface="+mn-ea"/>
            </a:endParaRPr>
          </a:p>
          <a:p>
            <a:r>
              <a:rPr lang="en-US" dirty="0"/>
              <a:t>Information about people who are surveyed can be captured in two-way frequency tables. A </a:t>
            </a:r>
            <a:r>
              <a:rPr lang="en-US" b="1" u="sng" dirty="0"/>
              <a:t>two-way frequency table</a:t>
            </a:r>
            <a:r>
              <a:rPr lang="en-US" b="1" dirty="0"/>
              <a:t> </a:t>
            </a:r>
            <a:r>
              <a:rPr lang="en-US" dirty="0"/>
              <a:t>is a table of data that </a:t>
            </a:r>
            <a:r>
              <a:rPr lang="en-US" dirty="0" smtClean="0"/>
              <a:t>compares two variables (</a:t>
            </a:r>
            <a:r>
              <a:rPr lang="en-US" b="1" u="sng" dirty="0" smtClean="0"/>
              <a:t>bivariate</a:t>
            </a:r>
            <a:r>
              <a:rPr lang="en-US" dirty="0" smtClean="0"/>
              <a:t>).  It separates responses </a:t>
            </a:r>
            <a:r>
              <a:rPr lang="en-US" dirty="0"/>
              <a:t>by a characteristic of the respondents. </a:t>
            </a:r>
          </a:p>
        </p:txBody>
      </p:sp>
      <p:sp>
        <p:nvSpPr>
          <p:cNvPr id="2" name="Slide Number Placeholder 1"/>
          <p:cNvSpPr>
            <a:spLocks noGrp="1"/>
          </p:cNvSpPr>
          <p:nvPr>
            <p:ph type="sldNum" sz="quarter" idx="11"/>
          </p:nvPr>
        </p:nvSpPr>
        <p:spPr/>
        <p:txBody>
          <a:bodyPr/>
          <a:lstStyle/>
          <a:p>
            <a:pPr>
              <a:defRPr/>
            </a:pPr>
            <a:fld id="{8E0A64BF-F1FF-FE46-8566-4B9C9A787A73}" type="slidenum">
              <a:rPr lang="en-US" smtClean="0"/>
              <a:pPr>
                <a:defRPr/>
              </a:pPr>
              <a:t>3</a:t>
            </a:fld>
            <a:endParaRPr lang="en-US" dirty="0"/>
          </a:p>
        </p:txBody>
      </p:sp>
      <p:sp>
        <p:nvSpPr>
          <p:cNvPr id="4" name="Footer Placeholder 3"/>
          <p:cNvSpPr>
            <a:spLocks noGrp="1"/>
          </p:cNvSpPr>
          <p:nvPr>
            <p:ph type="ftr" sz="quarter" idx="13"/>
          </p:nvPr>
        </p:nvSpPr>
        <p:spPr/>
        <p:txBody>
          <a:bodyPr/>
          <a:lstStyle/>
          <a:p>
            <a:pPr>
              <a:defRPr/>
            </a:pPr>
            <a:r>
              <a:rPr lang="en-US" smtClean="0"/>
              <a:t>4.2.1: Summarizing Data Using Two-Way Frequency Tables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24777911"/>
              </p:ext>
            </p:extLst>
          </p:nvPr>
        </p:nvGraphicFramePr>
        <p:xfrm>
          <a:off x="1015283" y="3214254"/>
          <a:ext cx="7117196" cy="2565835"/>
        </p:xfrm>
        <a:graphic>
          <a:graphicData uri="http://schemas.openxmlformats.org/drawingml/2006/table">
            <a:tbl>
              <a:tblPr firstRow="1" bandRow="1">
                <a:tableStyleId>{5C22544A-7EE6-4342-B048-85BDC9FD1C3A}</a:tableStyleId>
              </a:tblPr>
              <a:tblGrid>
                <a:gridCol w="1779299"/>
                <a:gridCol w="1779299"/>
                <a:gridCol w="1779299"/>
                <a:gridCol w="1779299"/>
              </a:tblGrid>
              <a:tr h="513167">
                <a:tc rowSpan="2">
                  <a:txBody>
                    <a:bodyPr/>
                    <a:lstStyle/>
                    <a:p>
                      <a:pPr algn="ctr"/>
                      <a:r>
                        <a:rPr lang="en-US" dirty="0" smtClean="0"/>
                        <a:t>Nail</a:t>
                      </a:r>
                      <a:r>
                        <a:rPr lang="en-US" baseline="0" dirty="0" smtClean="0"/>
                        <a:t> Service</a:t>
                      </a:r>
                      <a:endParaRPr lang="en-US" dirty="0"/>
                    </a:p>
                  </a:txBody>
                  <a:tcPr anchor="ctr"/>
                </a:tc>
                <a:tc gridSpan="3">
                  <a:txBody>
                    <a:bodyPr/>
                    <a:lstStyle/>
                    <a:p>
                      <a:pPr algn="ctr"/>
                      <a:r>
                        <a:rPr lang="en-US" dirty="0" smtClean="0"/>
                        <a:t>Gender</a:t>
                      </a:r>
                      <a:endParaRPr lang="en-US" dirty="0"/>
                    </a:p>
                  </a:txBody>
                  <a:tcPr anchor="ctr"/>
                </a:tc>
                <a:tc hMerge="1">
                  <a:txBody>
                    <a:bodyPr/>
                    <a:lstStyle/>
                    <a:p>
                      <a:endParaRPr lang="en-US" dirty="0"/>
                    </a:p>
                  </a:txBody>
                  <a:tcPr/>
                </a:tc>
                <a:tc hMerge="1">
                  <a:txBody>
                    <a:bodyPr/>
                    <a:lstStyle/>
                    <a:p>
                      <a:pPr algn="ctr"/>
                      <a:endParaRPr lang="en-US" dirty="0"/>
                    </a:p>
                  </a:txBody>
                  <a:tcPr anchor="ctr"/>
                </a:tc>
              </a:tr>
              <a:tr h="513167">
                <a:tc vMerge="1">
                  <a:txBody>
                    <a:bodyPr/>
                    <a:lstStyle/>
                    <a:p>
                      <a:endParaRPr lang="en-US" dirty="0"/>
                    </a:p>
                  </a:txBody>
                  <a:tcPr/>
                </a:tc>
                <a:tc>
                  <a:txBody>
                    <a:bodyPr/>
                    <a:lstStyle/>
                    <a:p>
                      <a:pPr algn="ctr"/>
                      <a:r>
                        <a:rPr lang="en-US" dirty="0" smtClean="0"/>
                        <a:t>Females</a:t>
                      </a:r>
                      <a:endParaRPr lang="en-US" dirty="0"/>
                    </a:p>
                  </a:txBody>
                  <a:tcPr anchor="ctr"/>
                </a:tc>
                <a:tc>
                  <a:txBody>
                    <a:bodyPr/>
                    <a:lstStyle/>
                    <a:p>
                      <a:pPr algn="ctr"/>
                      <a:r>
                        <a:rPr lang="en-US" dirty="0" smtClean="0"/>
                        <a:t>Males</a:t>
                      </a:r>
                      <a:endParaRPr lang="en-US" dirty="0"/>
                    </a:p>
                  </a:txBody>
                  <a:tcPr anchor="ctr"/>
                </a:tc>
                <a:tc>
                  <a:txBody>
                    <a:bodyPr/>
                    <a:lstStyle/>
                    <a:p>
                      <a:pPr algn="ctr"/>
                      <a:r>
                        <a:rPr lang="en-US" dirty="0" smtClean="0"/>
                        <a:t>Total</a:t>
                      </a:r>
                      <a:endParaRPr lang="en-US" dirty="0"/>
                    </a:p>
                  </a:txBody>
                  <a:tcPr anchor="ctr"/>
                </a:tc>
              </a:tr>
              <a:tr h="513167">
                <a:tc>
                  <a:txBody>
                    <a:bodyPr/>
                    <a:lstStyle/>
                    <a:p>
                      <a:pPr algn="ctr"/>
                      <a:r>
                        <a:rPr lang="en-US" dirty="0" smtClean="0"/>
                        <a:t>Manicure</a:t>
                      </a:r>
                      <a:endParaRPr lang="en-US" dirty="0"/>
                    </a:p>
                  </a:txBody>
                  <a:tcPr anchor="ctr"/>
                </a:tc>
                <a:tc>
                  <a:txBody>
                    <a:bodyPr/>
                    <a:lstStyle/>
                    <a:p>
                      <a:pPr algn="ctr"/>
                      <a:r>
                        <a:rPr lang="en-US" dirty="0" smtClean="0"/>
                        <a:t>58</a:t>
                      </a:r>
                      <a:endParaRPr lang="en-US" dirty="0"/>
                    </a:p>
                  </a:txBody>
                  <a:tcPr anchor="ctr"/>
                </a:tc>
                <a:tc>
                  <a:txBody>
                    <a:bodyPr/>
                    <a:lstStyle/>
                    <a:p>
                      <a:pPr algn="ctr"/>
                      <a:r>
                        <a:rPr lang="en-US" dirty="0" smtClean="0"/>
                        <a:t>31</a:t>
                      </a:r>
                      <a:endParaRPr lang="en-US" dirty="0"/>
                    </a:p>
                  </a:txBody>
                  <a:tcPr anchor="ctr"/>
                </a:tc>
                <a:tc>
                  <a:txBody>
                    <a:bodyPr/>
                    <a:lstStyle/>
                    <a:p>
                      <a:pPr algn="ctr"/>
                      <a:r>
                        <a:rPr lang="en-US" dirty="0" smtClean="0"/>
                        <a:t>89</a:t>
                      </a:r>
                      <a:endParaRPr lang="en-US" dirty="0"/>
                    </a:p>
                  </a:txBody>
                  <a:tcPr anchor="ctr"/>
                </a:tc>
              </a:tr>
              <a:tr h="513167">
                <a:tc>
                  <a:txBody>
                    <a:bodyPr/>
                    <a:lstStyle/>
                    <a:p>
                      <a:pPr algn="ctr"/>
                      <a:r>
                        <a:rPr lang="en-US" dirty="0" smtClean="0"/>
                        <a:t>Pedicure</a:t>
                      </a:r>
                      <a:endParaRPr lang="en-US" dirty="0"/>
                    </a:p>
                  </a:txBody>
                  <a:tcPr anchor="ctr"/>
                </a:tc>
                <a:tc>
                  <a:txBody>
                    <a:bodyPr/>
                    <a:lstStyle/>
                    <a:p>
                      <a:pPr algn="ctr"/>
                      <a:r>
                        <a:rPr lang="en-US" dirty="0" smtClean="0"/>
                        <a:t>77</a:t>
                      </a:r>
                      <a:endParaRPr lang="en-US" dirty="0"/>
                    </a:p>
                  </a:txBody>
                  <a:tcPr anchor="ctr"/>
                </a:tc>
                <a:tc>
                  <a:txBody>
                    <a:bodyPr/>
                    <a:lstStyle/>
                    <a:p>
                      <a:pPr algn="ctr"/>
                      <a:r>
                        <a:rPr lang="en-US" dirty="0" smtClean="0"/>
                        <a:t>27</a:t>
                      </a:r>
                      <a:endParaRPr lang="en-US" dirty="0"/>
                    </a:p>
                  </a:txBody>
                  <a:tcPr anchor="ctr"/>
                </a:tc>
                <a:tc>
                  <a:txBody>
                    <a:bodyPr/>
                    <a:lstStyle/>
                    <a:p>
                      <a:pPr algn="ctr"/>
                      <a:r>
                        <a:rPr lang="en-US" dirty="0" smtClean="0"/>
                        <a:t>104</a:t>
                      </a:r>
                      <a:endParaRPr lang="en-US" dirty="0"/>
                    </a:p>
                  </a:txBody>
                  <a:tcPr anchor="ctr"/>
                </a:tc>
              </a:tr>
              <a:tr h="513167">
                <a:tc>
                  <a:txBody>
                    <a:bodyPr/>
                    <a:lstStyle/>
                    <a:p>
                      <a:pPr algn="ctr"/>
                      <a:r>
                        <a:rPr lang="en-US" dirty="0" smtClean="0"/>
                        <a:t>Total</a:t>
                      </a:r>
                      <a:endParaRPr lang="en-US" dirty="0"/>
                    </a:p>
                  </a:txBody>
                  <a:tcPr anchor="ctr"/>
                </a:tc>
                <a:tc>
                  <a:txBody>
                    <a:bodyPr/>
                    <a:lstStyle/>
                    <a:p>
                      <a:pPr algn="ctr"/>
                      <a:r>
                        <a:rPr lang="en-US" dirty="0" smtClean="0"/>
                        <a:t>135</a:t>
                      </a:r>
                      <a:endParaRPr lang="en-US" dirty="0"/>
                    </a:p>
                  </a:txBody>
                  <a:tcPr anchor="ctr"/>
                </a:tc>
                <a:tc>
                  <a:txBody>
                    <a:bodyPr/>
                    <a:lstStyle/>
                    <a:p>
                      <a:pPr algn="ctr"/>
                      <a:r>
                        <a:rPr lang="en-US" dirty="0" smtClean="0"/>
                        <a:t>58</a:t>
                      </a:r>
                      <a:endParaRPr lang="en-US" dirty="0"/>
                    </a:p>
                  </a:txBody>
                  <a:tcPr anchor="ctr"/>
                </a:tc>
                <a:tc>
                  <a:txBody>
                    <a:bodyPr/>
                    <a:lstStyle/>
                    <a:p>
                      <a:pPr algn="ctr"/>
                      <a:r>
                        <a:rPr lang="en-US" dirty="0" smtClean="0"/>
                        <a:t>193</a:t>
                      </a:r>
                      <a:endParaRPr lang="en-US" dirty="0"/>
                    </a:p>
                  </a:txBody>
                  <a:tcPr anchor="ctr"/>
                </a:tc>
              </a:tr>
            </a:tbl>
          </a:graphicData>
        </a:graphic>
      </p:graphicFrame>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b="1" dirty="0" smtClean="0"/>
              <a:t>Vocabulary</a:t>
            </a:r>
            <a:endParaRPr lang="en-US" sz="2800" b="1" dirty="0"/>
          </a:p>
          <a:p>
            <a:r>
              <a:rPr lang="en-US" dirty="0"/>
              <a:t>A </a:t>
            </a:r>
            <a:r>
              <a:rPr lang="en-US" b="1" u="sng" dirty="0"/>
              <a:t>joint frequency</a:t>
            </a:r>
            <a:r>
              <a:rPr lang="en-US" dirty="0"/>
              <a:t> is the number of responses for a given characteristic. </a:t>
            </a:r>
            <a:endParaRPr lang="en-US" dirty="0" smtClean="0"/>
          </a:p>
          <a:p>
            <a:pPr marL="800100" lvl="1" indent="-342900" algn="l">
              <a:buFont typeface="Arial" pitchFamily="34" charset="0"/>
              <a:buChar char="•"/>
            </a:pPr>
            <a:r>
              <a:rPr lang="en-US" dirty="0" smtClean="0">
                <a:solidFill>
                  <a:schemeClr val="tx2"/>
                </a:solidFill>
              </a:rPr>
              <a:t>The </a:t>
            </a:r>
            <a:r>
              <a:rPr lang="en-US" b="1" u="sng" dirty="0">
                <a:solidFill>
                  <a:schemeClr val="tx2"/>
                </a:solidFill>
              </a:rPr>
              <a:t>entries in the cells </a:t>
            </a:r>
            <a:r>
              <a:rPr lang="en-US" dirty="0">
                <a:solidFill>
                  <a:schemeClr val="tx2"/>
                </a:solidFill>
              </a:rPr>
              <a:t>of a two-way frequency table are joint frequencies. </a:t>
            </a:r>
            <a:endParaRPr lang="en-US" dirty="0" smtClean="0">
              <a:solidFill>
                <a:schemeClr val="tx2"/>
              </a:solidFill>
            </a:endParaRPr>
          </a:p>
          <a:p>
            <a:pPr marL="800100" lvl="1" indent="-342900" algn="l">
              <a:buFont typeface="Arial" pitchFamily="34" charset="0"/>
              <a:buChar char="•"/>
            </a:pPr>
            <a:r>
              <a:rPr lang="en-US" dirty="0" smtClean="0">
                <a:solidFill>
                  <a:schemeClr val="tx2"/>
                </a:solidFill>
              </a:rPr>
              <a:t>In our </a:t>
            </a:r>
            <a:r>
              <a:rPr lang="en-US" dirty="0">
                <a:solidFill>
                  <a:schemeClr val="tx2"/>
                </a:solidFill>
              </a:rPr>
              <a:t>table, </a:t>
            </a:r>
            <a:r>
              <a:rPr lang="en-US" b="1" u="sng" dirty="0" smtClean="0">
                <a:solidFill>
                  <a:schemeClr val="tx2"/>
                </a:solidFill>
              </a:rPr>
              <a:t>58, 77, 31</a:t>
            </a:r>
            <a:r>
              <a:rPr lang="en-US" dirty="0" smtClean="0">
                <a:solidFill>
                  <a:schemeClr val="tx2"/>
                </a:solidFill>
              </a:rPr>
              <a:t>, and </a:t>
            </a:r>
            <a:r>
              <a:rPr lang="en-US" b="1" u="sng" dirty="0" smtClean="0">
                <a:solidFill>
                  <a:schemeClr val="tx2"/>
                </a:solidFill>
              </a:rPr>
              <a:t>27</a:t>
            </a:r>
            <a:r>
              <a:rPr lang="en-US" dirty="0" smtClean="0">
                <a:solidFill>
                  <a:schemeClr val="tx2"/>
                </a:solidFill>
              </a:rPr>
              <a:t> </a:t>
            </a:r>
            <a:r>
              <a:rPr lang="en-US" dirty="0">
                <a:solidFill>
                  <a:schemeClr val="tx2"/>
                </a:solidFill>
              </a:rPr>
              <a:t>are each joint frequencies. </a:t>
            </a:r>
            <a:endParaRPr lang="en-US" dirty="0" smtClean="0">
              <a:solidFill>
                <a:schemeClr val="tx2"/>
              </a:solidFill>
            </a:endParaRPr>
          </a:p>
          <a:p>
            <a:endParaRPr lang="en-US" sz="2800" dirty="0"/>
          </a:p>
        </p:txBody>
      </p:sp>
      <p:sp>
        <p:nvSpPr>
          <p:cNvPr id="3" name="Slide Number Placeholder 2"/>
          <p:cNvSpPr>
            <a:spLocks noGrp="1"/>
          </p:cNvSpPr>
          <p:nvPr>
            <p:ph type="sldNum" sz="quarter" idx="11"/>
          </p:nvPr>
        </p:nvSpPr>
        <p:spPr/>
        <p:txBody>
          <a:bodyPr/>
          <a:lstStyle/>
          <a:p>
            <a:pPr>
              <a:defRPr/>
            </a:pPr>
            <a:fld id="{AA28DBB7-6366-7443-A6B3-31C63E357D05}" type="slidenum">
              <a:rPr lang="en-US" smtClean="0"/>
              <a:pPr>
                <a:defRPr/>
              </a:pPr>
              <a:t>4</a:t>
            </a:fld>
            <a:endParaRPr lang="en-US" dirty="0"/>
          </a:p>
        </p:txBody>
      </p:sp>
      <p:sp>
        <p:nvSpPr>
          <p:cNvPr id="4" name="Footer Placeholder 3"/>
          <p:cNvSpPr>
            <a:spLocks noGrp="1"/>
          </p:cNvSpPr>
          <p:nvPr>
            <p:ph type="ftr" sz="quarter" idx="13"/>
          </p:nvPr>
        </p:nvSpPr>
        <p:spPr/>
        <p:txBody>
          <a:bodyPr/>
          <a:lstStyle/>
          <a:p>
            <a:pPr>
              <a:defRPr/>
            </a:pPr>
            <a:r>
              <a:rPr lang="en-US" smtClean="0"/>
              <a:t>4.2.1: Summarizing Data Using Two-Way Frequency Tables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07636632"/>
              </p:ext>
            </p:extLst>
          </p:nvPr>
        </p:nvGraphicFramePr>
        <p:xfrm>
          <a:off x="1759528" y="3673331"/>
          <a:ext cx="6096000" cy="18542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rowSpan="2">
                  <a:txBody>
                    <a:bodyPr/>
                    <a:lstStyle/>
                    <a:p>
                      <a:pPr algn="ctr"/>
                      <a:r>
                        <a:rPr lang="en-US" dirty="0" smtClean="0"/>
                        <a:t>Nail</a:t>
                      </a:r>
                      <a:r>
                        <a:rPr lang="en-US" baseline="0" dirty="0" smtClean="0"/>
                        <a:t> Service</a:t>
                      </a:r>
                      <a:endParaRPr lang="en-US" dirty="0"/>
                    </a:p>
                  </a:txBody>
                  <a:tcPr anchor="ctr"/>
                </a:tc>
                <a:tc gridSpan="3">
                  <a:txBody>
                    <a:bodyPr/>
                    <a:lstStyle/>
                    <a:p>
                      <a:pPr algn="ctr"/>
                      <a:r>
                        <a:rPr lang="en-US" dirty="0" smtClean="0"/>
                        <a:t>Gender</a:t>
                      </a:r>
                      <a:endParaRPr lang="en-US" dirty="0"/>
                    </a:p>
                  </a:txBody>
                  <a:tcPr anchor="ctr"/>
                </a:tc>
                <a:tc hMerge="1">
                  <a:txBody>
                    <a:bodyPr/>
                    <a:lstStyle/>
                    <a:p>
                      <a:endParaRPr lang="en-US" dirty="0"/>
                    </a:p>
                  </a:txBody>
                  <a:tcPr/>
                </a:tc>
                <a:tc hMerge="1">
                  <a:txBody>
                    <a:bodyPr/>
                    <a:lstStyle/>
                    <a:p>
                      <a:pPr algn="ctr"/>
                      <a:endParaRPr lang="en-US" dirty="0"/>
                    </a:p>
                  </a:txBody>
                  <a:tcPr anchor="ctr"/>
                </a:tc>
              </a:tr>
              <a:tr h="370840">
                <a:tc vMerge="1">
                  <a:txBody>
                    <a:bodyPr/>
                    <a:lstStyle/>
                    <a:p>
                      <a:endParaRPr lang="en-US" dirty="0"/>
                    </a:p>
                  </a:txBody>
                  <a:tcPr/>
                </a:tc>
                <a:tc>
                  <a:txBody>
                    <a:bodyPr/>
                    <a:lstStyle/>
                    <a:p>
                      <a:pPr algn="ctr"/>
                      <a:r>
                        <a:rPr lang="en-US" dirty="0" smtClean="0"/>
                        <a:t>Females</a:t>
                      </a:r>
                      <a:endParaRPr lang="en-US" dirty="0"/>
                    </a:p>
                  </a:txBody>
                  <a:tcPr anchor="ctr"/>
                </a:tc>
                <a:tc>
                  <a:txBody>
                    <a:bodyPr/>
                    <a:lstStyle/>
                    <a:p>
                      <a:pPr algn="ctr"/>
                      <a:r>
                        <a:rPr lang="en-US" dirty="0" smtClean="0"/>
                        <a:t>Males</a:t>
                      </a:r>
                      <a:endParaRPr lang="en-US" dirty="0"/>
                    </a:p>
                  </a:txBody>
                  <a:tcPr anchor="ctr"/>
                </a:tc>
                <a:tc>
                  <a:txBody>
                    <a:bodyPr/>
                    <a:lstStyle/>
                    <a:p>
                      <a:pPr algn="ctr"/>
                      <a:r>
                        <a:rPr lang="en-US" dirty="0" smtClean="0"/>
                        <a:t>Total</a:t>
                      </a:r>
                      <a:endParaRPr lang="en-US" dirty="0"/>
                    </a:p>
                  </a:txBody>
                  <a:tcPr anchor="ctr"/>
                </a:tc>
              </a:tr>
              <a:tr h="370840">
                <a:tc>
                  <a:txBody>
                    <a:bodyPr/>
                    <a:lstStyle/>
                    <a:p>
                      <a:pPr algn="ctr"/>
                      <a:r>
                        <a:rPr lang="en-US" dirty="0" smtClean="0"/>
                        <a:t>Manicure</a:t>
                      </a:r>
                      <a:endParaRPr lang="en-US" dirty="0"/>
                    </a:p>
                  </a:txBody>
                  <a:tcPr anchor="ctr"/>
                </a:tc>
                <a:tc>
                  <a:txBody>
                    <a:bodyPr/>
                    <a:lstStyle/>
                    <a:p>
                      <a:pPr algn="ctr"/>
                      <a:r>
                        <a:rPr lang="en-US" dirty="0" smtClean="0"/>
                        <a:t>58</a:t>
                      </a:r>
                      <a:endParaRPr lang="en-US" dirty="0"/>
                    </a:p>
                  </a:txBody>
                  <a:tcPr anchor="ctr">
                    <a:solidFill>
                      <a:srgbClr val="FFFF00"/>
                    </a:solidFill>
                  </a:tcPr>
                </a:tc>
                <a:tc>
                  <a:txBody>
                    <a:bodyPr/>
                    <a:lstStyle/>
                    <a:p>
                      <a:pPr algn="ctr"/>
                      <a:r>
                        <a:rPr lang="en-US" dirty="0" smtClean="0"/>
                        <a:t>31</a:t>
                      </a:r>
                      <a:endParaRPr lang="en-US" dirty="0"/>
                    </a:p>
                  </a:txBody>
                  <a:tcPr anchor="ctr">
                    <a:solidFill>
                      <a:srgbClr val="FFFF00"/>
                    </a:solidFill>
                  </a:tcPr>
                </a:tc>
                <a:tc>
                  <a:txBody>
                    <a:bodyPr/>
                    <a:lstStyle/>
                    <a:p>
                      <a:pPr algn="ctr"/>
                      <a:r>
                        <a:rPr lang="en-US" dirty="0" smtClean="0"/>
                        <a:t>89</a:t>
                      </a:r>
                      <a:endParaRPr lang="en-US" dirty="0"/>
                    </a:p>
                  </a:txBody>
                  <a:tcPr anchor="ctr"/>
                </a:tc>
              </a:tr>
              <a:tr h="370840">
                <a:tc>
                  <a:txBody>
                    <a:bodyPr/>
                    <a:lstStyle/>
                    <a:p>
                      <a:pPr algn="ctr"/>
                      <a:r>
                        <a:rPr lang="en-US" dirty="0" smtClean="0"/>
                        <a:t>Pedicure</a:t>
                      </a:r>
                      <a:endParaRPr lang="en-US" dirty="0"/>
                    </a:p>
                  </a:txBody>
                  <a:tcPr anchor="ctr"/>
                </a:tc>
                <a:tc>
                  <a:txBody>
                    <a:bodyPr/>
                    <a:lstStyle/>
                    <a:p>
                      <a:pPr algn="ctr"/>
                      <a:r>
                        <a:rPr lang="en-US" dirty="0" smtClean="0"/>
                        <a:t>77</a:t>
                      </a:r>
                      <a:endParaRPr lang="en-US" dirty="0"/>
                    </a:p>
                  </a:txBody>
                  <a:tcPr anchor="ctr">
                    <a:solidFill>
                      <a:srgbClr val="FFFF00"/>
                    </a:solidFill>
                  </a:tcPr>
                </a:tc>
                <a:tc>
                  <a:txBody>
                    <a:bodyPr/>
                    <a:lstStyle/>
                    <a:p>
                      <a:pPr algn="ctr"/>
                      <a:r>
                        <a:rPr lang="en-US" dirty="0" smtClean="0"/>
                        <a:t>27</a:t>
                      </a:r>
                      <a:endParaRPr lang="en-US" dirty="0"/>
                    </a:p>
                  </a:txBody>
                  <a:tcPr anchor="ctr">
                    <a:solidFill>
                      <a:srgbClr val="FFFF00"/>
                    </a:solidFill>
                  </a:tcPr>
                </a:tc>
                <a:tc>
                  <a:txBody>
                    <a:bodyPr/>
                    <a:lstStyle/>
                    <a:p>
                      <a:pPr algn="ctr"/>
                      <a:r>
                        <a:rPr lang="en-US" dirty="0" smtClean="0"/>
                        <a:t>104</a:t>
                      </a:r>
                      <a:endParaRPr lang="en-US" dirty="0"/>
                    </a:p>
                  </a:txBody>
                  <a:tcPr anchor="ctr"/>
                </a:tc>
              </a:tr>
              <a:tr h="370840">
                <a:tc>
                  <a:txBody>
                    <a:bodyPr/>
                    <a:lstStyle/>
                    <a:p>
                      <a:pPr algn="ctr"/>
                      <a:r>
                        <a:rPr lang="en-US" dirty="0" smtClean="0"/>
                        <a:t>Total</a:t>
                      </a:r>
                      <a:endParaRPr lang="en-US" dirty="0"/>
                    </a:p>
                  </a:txBody>
                  <a:tcPr anchor="ctr"/>
                </a:tc>
                <a:tc>
                  <a:txBody>
                    <a:bodyPr/>
                    <a:lstStyle/>
                    <a:p>
                      <a:pPr algn="ctr"/>
                      <a:r>
                        <a:rPr lang="en-US" dirty="0" smtClean="0"/>
                        <a:t>135</a:t>
                      </a:r>
                      <a:endParaRPr lang="en-US" dirty="0"/>
                    </a:p>
                  </a:txBody>
                  <a:tcPr anchor="ctr"/>
                </a:tc>
                <a:tc>
                  <a:txBody>
                    <a:bodyPr/>
                    <a:lstStyle/>
                    <a:p>
                      <a:pPr algn="ctr"/>
                      <a:r>
                        <a:rPr lang="en-US" dirty="0" smtClean="0"/>
                        <a:t>58</a:t>
                      </a:r>
                      <a:endParaRPr lang="en-US" dirty="0"/>
                    </a:p>
                  </a:txBody>
                  <a:tcPr anchor="ctr"/>
                </a:tc>
                <a:tc>
                  <a:txBody>
                    <a:bodyPr/>
                    <a:lstStyle/>
                    <a:p>
                      <a:pPr algn="ctr"/>
                      <a:r>
                        <a:rPr lang="en-US" dirty="0" smtClean="0"/>
                        <a:t>193</a:t>
                      </a:r>
                      <a:endParaRPr lang="en-US" dirty="0"/>
                    </a:p>
                  </a:txBody>
                  <a:tcPr anchor="ctr"/>
                </a:tc>
              </a:tr>
            </a:tbl>
          </a:graphicData>
        </a:graphic>
      </p:graphicFrame>
    </p:spTree>
    <p:extLst>
      <p:ext uri="{BB962C8B-B14F-4D97-AF65-F5344CB8AC3E}">
        <p14:creationId xmlns:p14="http://schemas.microsoft.com/office/powerpoint/2010/main" val="43618944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15635" y="401783"/>
            <a:ext cx="8285019" cy="5237018"/>
          </a:xfrm>
        </p:spPr>
        <p:txBody>
          <a:bodyPr/>
          <a:lstStyle/>
          <a:p>
            <a:r>
              <a:rPr lang="en-US" sz="2800" b="1" dirty="0" smtClean="0"/>
              <a:t>Vocabulary</a:t>
            </a:r>
          </a:p>
          <a:p>
            <a:r>
              <a:rPr lang="en-US" sz="2800" dirty="0" smtClean="0"/>
              <a:t>A </a:t>
            </a:r>
            <a:r>
              <a:rPr lang="en-US" sz="2800" b="1" dirty="0"/>
              <a:t>marginal frequency</a:t>
            </a:r>
            <a:r>
              <a:rPr lang="en-US" sz="2800" dirty="0"/>
              <a:t> </a:t>
            </a:r>
            <a:r>
              <a:rPr lang="en-US" sz="2800" dirty="0" smtClean="0"/>
              <a:t>is the total number of times a </a:t>
            </a:r>
            <a:r>
              <a:rPr lang="en-US" sz="2800" dirty="0"/>
              <a:t>response was given, or the total number of respondents with a given characteristic. </a:t>
            </a:r>
            <a:endParaRPr lang="en-US" sz="2800" dirty="0" smtClean="0"/>
          </a:p>
          <a:p>
            <a:pPr marL="800100" lvl="1" indent="-342900" algn="l">
              <a:buFont typeface="Arial" pitchFamily="34" charset="0"/>
              <a:buChar char="•"/>
            </a:pPr>
            <a:r>
              <a:rPr lang="en-US" dirty="0" smtClean="0">
                <a:solidFill>
                  <a:schemeClr val="tx2"/>
                </a:solidFill>
              </a:rPr>
              <a:t>This </a:t>
            </a:r>
            <a:r>
              <a:rPr lang="en-US" dirty="0">
                <a:solidFill>
                  <a:schemeClr val="tx2"/>
                </a:solidFill>
              </a:rPr>
              <a:t>is the </a:t>
            </a:r>
            <a:r>
              <a:rPr lang="en-US" b="1" u="sng" dirty="0">
                <a:solidFill>
                  <a:schemeClr val="tx2"/>
                </a:solidFill>
              </a:rPr>
              <a:t>sum</a:t>
            </a:r>
            <a:r>
              <a:rPr lang="en-US" dirty="0">
                <a:solidFill>
                  <a:schemeClr val="tx2"/>
                </a:solidFill>
              </a:rPr>
              <a:t> of either a </a:t>
            </a:r>
            <a:r>
              <a:rPr lang="en-US" b="1" u="sng" dirty="0">
                <a:solidFill>
                  <a:schemeClr val="tx2"/>
                </a:solidFill>
              </a:rPr>
              <a:t>row</a:t>
            </a:r>
            <a:r>
              <a:rPr lang="en-US" dirty="0">
                <a:solidFill>
                  <a:schemeClr val="tx2"/>
                </a:solidFill>
              </a:rPr>
              <a:t> or a </a:t>
            </a:r>
            <a:r>
              <a:rPr lang="en-US" b="1" u="sng" dirty="0">
                <a:solidFill>
                  <a:schemeClr val="tx2"/>
                </a:solidFill>
              </a:rPr>
              <a:t>column</a:t>
            </a:r>
            <a:r>
              <a:rPr lang="en-US" dirty="0">
                <a:solidFill>
                  <a:schemeClr val="tx2"/>
                </a:solidFill>
              </a:rPr>
              <a:t> in a two-way frequency table. </a:t>
            </a:r>
            <a:endParaRPr lang="en-US" dirty="0" smtClean="0">
              <a:solidFill>
                <a:schemeClr val="tx2"/>
              </a:solidFill>
            </a:endParaRPr>
          </a:p>
          <a:p>
            <a:pPr marL="800100" lvl="1" indent="-342900" algn="l">
              <a:buFont typeface="Arial" pitchFamily="34" charset="0"/>
              <a:buChar char="•"/>
            </a:pPr>
            <a:r>
              <a:rPr lang="en-US" dirty="0" smtClean="0">
                <a:solidFill>
                  <a:schemeClr val="tx2"/>
                </a:solidFill>
              </a:rPr>
              <a:t>In our </a:t>
            </a:r>
            <a:r>
              <a:rPr lang="en-US" dirty="0">
                <a:solidFill>
                  <a:schemeClr val="tx2"/>
                </a:solidFill>
              </a:rPr>
              <a:t>table, </a:t>
            </a:r>
            <a:r>
              <a:rPr lang="en-US" b="1" u="sng" dirty="0" smtClean="0">
                <a:solidFill>
                  <a:schemeClr val="tx2"/>
                </a:solidFill>
              </a:rPr>
              <a:t>89, 104, 135, and 58</a:t>
            </a:r>
            <a:r>
              <a:rPr lang="en-US" dirty="0" smtClean="0">
                <a:solidFill>
                  <a:schemeClr val="tx2"/>
                </a:solidFill>
              </a:rPr>
              <a:t> are all marginal frequencies. </a:t>
            </a:r>
            <a:endParaRPr lang="en-US" dirty="0">
              <a:solidFill>
                <a:schemeClr val="tx2"/>
              </a:solidFill>
            </a:endParaRPr>
          </a:p>
          <a:p>
            <a:endParaRPr lang="en-US" dirty="0"/>
          </a:p>
        </p:txBody>
      </p:sp>
      <p:sp>
        <p:nvSpPr>
          <p:cNvPr id="5" name="Slide Number Placeholder 4"/>
          <p:cNvSpPr>
            <a:spLocks noGrp="1"/>
          </p:cNvSpPr>
          <p:nvPr>
            <p:ph type="sldNum" sz="quarter" idx="11"/>
          </p:nvPr>
        </p:nvSpPr>
        <p:spPr/>
        <p:txBody>
          <a:bodyPr/>
          <a:lstStyle/>
          <a:p>
            <a:pPr>
              <a:defRPr/>
            </a:pPr>
            <a:fld id="{CC3C0496-8925-9B49-9A36-2AB75C5B6B25}" type="slidenum">
              <a:rPr lang="en-US" smtClean="0"/>
              <a:pPr>
                <a:defRPr/>
              </a:pPr>
              <a:t>5</a:t>
            </a:fld>
            <a:endParaRPr lang="en-US" dirty="0"/>
          </a:p>
        </p:txBody>
      </p:sp>
      <p:sp>
        <p:nvSpPr>
          <p:cNvPr id="4" name="Footer Placeholder 3"/>
          <p:cNvSpPr>
            <a:spLocks noGrp="1"/>
          </p:cNvSpPr>
          <p:nvPr>
            <p:ph type="ftr" sz="quarter" idx="13"/>
          </p:nvPr>
        </p:nvSpPr>
        <p:spPr/>
        <p:txBody>
          <a:bodyPr/>
          <a:lstStyle/>
          <a:p>
            <a:pPr>
              <a:defRPr/>
            </a:pPr>
            <a:r>
              <a:rPr lang="en-US" smtClean="0"/>
              <a:t>4.2.1: Summarizing Data Using Two-Way Frequency Tables</a:t>
            </a: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4011621166"/>
              </p:ext>
            </p:extLst>
          </p:nvPr>
        </p:nvGraphicFramePr>
        <p:xfrm>
          <a:off x="3048000" y="3643313"/>
          <a:ext cx="6096000" cy="18542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rowSpan="2">
                  <a:txBody>
                    <a:bodyPr/>
                    <a:lstStyle/>
                    <a:p>
                      <a:pPr algn="ctr"/>
                      <a:r>
                        <a:rPr lang="en-US" dirty="0" smtClean="0"/>
                        <a:t>Nail</a:t>
                      </a:r>
                      <a:r>
                        <a:rPr lang="en-US" baseline="0" dirty="0" smtClean="0"/>
                        <a:t> Service</a:t>
                      </a:r>
                      <a:endParaRPr lang="en-US" dirty="0"/>
                    </a:p>
                  </a:txBody>
                  <a:tcPr anchor="ctr"/>
                </a:tc>
                <a:tc gridSpan="3">
                  <a:txBody>
                    <a:bodyPr/>
                    <a:lstStyle/>
                    <a:p>
                      <a:pPr algn="ctr"/>
                      <a:r>
                        <a:rPr lang="en-US" dirty="0" smtClean="0"/>
                        <a:t>Gender</a:t>
                      </a:r>
                      <a:endParaRPr lang="en-US" dirty="0"/>
                    </a:p>
                  </a:txBody>
                  <a:tcPr anchor="ctr"/>
                </a:tc>
                <a:tc hMerge="1">
                  <a:txBody>
                    <a:bodyPr/>
                    <a:lstStyle/>
                    <a:p>
                      <a:endParaRPr lang="en-US" dirty="0"/>
                    </a:p>
                  </a:txBody>
                  <a:tcPr/>
                </a:tc>
                <a:tc hMerge="1">
                  <a:txBody>
                    <a:bodyPr/>
                    <a:lstStyle/>
                    <a:p>
                      <a:pPr algn="ctr"/>
                      <a:endParaRPr lang="en-US" dirty="0"/>
                    </a:p>
                  </a:txBody>
                  <a:tcPr anchor="ctr"/>
                </a:tc>
              </a:tr>
              <a:tr h="370840">
                <a:tc vMerge="1">
                  <a:txBody>
                    <a:bodyPr/>
                    <a:lstStyle/>
                    <a:p>
                      <a:endParaRPr lang="en-US" dirty="0"/>
                    </a:p>
                  </a:txBody>
                  <a:tcPr/>
                </a:tc>
                <a:tc>
                  <a:txBody>
                    <a:bodyPr/>
                    <a:lstStyle/>
                    <a:p>
                      <a:pPr algn="ctr"/>
                      <a:r>
                        <a:rPr lang="en-US" dirty="0" smtClean="0"/>
                        <a:t>Females</a:t>
                      </a:r>
                      <a:endParaRPr lang="en-US" dirty="0"/>
                    </a:p>
                  </a:txBody>
                  <a:tcPr anchor="ctr"/>
                </a:tc>
                <a:tc>
                  <a:txBody>
                    <a:bodyPr/>
                    <a:lstStyle/>
                    <a:p>
                      <a:pPr algn="ctr"/>
                      <a:r>
                        <a:rPr lang="en-US" dirty="0" smtClean="0"/>
                        <a:t>Males</a:t>
                      </a:r>
                      <a:endParaRPr lang="en-US" dirty="0"/>
                    </a:p>
                  </a:txBody>
                  <a:tcPr anchor="ctr"/>
                </a:tc>
                <a:tc>
                  <a:txBody>
                    <a:bodyPr/>
                    <a:lstStyle/>
                    <a:p>
                      <a:pPr algn="ctr"/>
                      <a:r>
                        <a:rPr lang="en-US" dirty="0" smtClean="0"/>
                        <a:t>Total</a:t>
                      </a:r>
                      <a:endParaRPr lang="en-US" dirty="0"/>
                    </a:p>
                  </a:txBody>
                  <a:tcPr anchor="ctr"/>
                </a:tc>
              </a:tr>
              <a:tr h="370840">
                <a:tc>
                  <a:txBody>
                    <a:bodyPr/>
                    <a:lstStyle/>
                    <a:p>
                      <a:pPr algn="ctr"/>
                      <a:r>
                        <a:rPr lang="en-US" dirty="0" smtClean="0"/>
                        <a:t>Manicure</a:t>
                      </a:r>
                      <a:endParaRPr lang="en-US" dirty="0"/>
                    </a:p>
                  </a:txBody>
                  <a:tcPr anchor="ctr"/>
                </a:tc>
                <a:tc>
                  <a:txBody>
                    <a:bodyPr/>
                    <a:lstStyle/>
                    <a:p>
                      <a:pPr algn="ctr"/>
                      <a:r>
                        <a:rPr lang="en-US" dirty="0" smtClean="0"/>
                        <a:t>58</a:t>
                      </a:r>
                      <a:endParaRPr lang="en-US" dirty="0"/>
                    </a:p>
                  </a:txBody>
                  <a:tcPr anchor="ctr"/>
                </a:tc>
                <a:tc>
                  <a:txBody>
                    <a:bodyPr/>
                    <a:lstStyle/>
                    <a:p>
                      <a:pPr algn="ctr"/>
                      <a:r>
                        <a:rPr lang="en-US" dirty="0" smtClean="0"/>
                        <a:t>31</a:t>
                      </a:r>
                      <a:endParaRPr lang="en-US" dirty="0"/>
                    </a:p>
                  </a:txBody>
                  <a:tcPr anchor="ctr"/>
                </a:tc>
                <a:tc>
                  <a:txBody>
                    <a:bodyPr/>
                    <a:lstStyle/>
                    <a:p>
                      <a:pPr algn="ctr"/>
                      <a:r>
                        <a:rPr lang="en-US" dirty="0" smtClean="0"/>
                        <a:t>89</a:t>
                      </a:r>
                      <a:endParaRPr lang="en-US" dirty="0"/>
                    </a:p>
                  </a:txBody>
                  <a:tcPr anchor="ctr">
                    <a:solidFill>
                      <a:srgbClr val="FFFF00"/>
                    </a:solidFill>
                  </a:tcPr>
                </a:tc>
              </a:tr>
              <a:tr h="370840">
                <a:tc>
                  <a:txBody>
                    <a:bodyPr/>
                    <a:lstStyle/>
                    <a:p>
                      <a:pPr algn="ctr"/>
                      <a:r>
                        <a:rPr lang="en-US" dirty="0" smtClean="0"/>
                        <a:t>Pedicure</a:t>
                      </a:r>
                      <a:endParaRPr lang="en-US" dirty="0"/>
                    </a:p>
                  </a:txBody>
                  <a:tcPr anchor="ctr"/>
                </a:tc>
                <a:tc>
                  <a:txBody>
                    <a:bodyPr/>
                    <a:lstStyle/>
                    <a:p>
                      <a:pPr algn="ctr"/>
                      <a:r>
                        <a:rPr lang="en-US" dirty="0" smtClean="0"/>
                        <a:t>77</a:t>
                      </a:r>
                      <a:endParaRPr lang="en-US" dirty="0"/>
                    </a:p>
                  </a:txBody>
                  <a:tcPr anchor="ctr"/>
                </a:tc>
                <a:tc>
                  <a:txBody>
                    <a:bodyPr/>
                    <a:lstStyle/>
                    <a:p>
                      <a:pPr algn="ctr"/>
                      <a:r>
                        <a:rPr lang="en-US" dirty="0" smtClean="0"/>
                        <a:t>27</a:t>
                      </a:r>
                      <a:endParaRPr lang="en-US" dirty="0"/>
                    </a:p>
                  </a:txBody>
                  <a:tcPr anchor="ctr"/>
                </a:tc>
                <a:tc>
                  <a:txBody>
                    <a:bodyPr/>
                    <a:lstStyle/>
                    <a:p>
                      <a:pPr algn="ctr"/>
                      <a:r>
                        <a:rPr lang="en-US" dirty="0" smtClean="0"/>
                        <a:t>104</a:t>
                      </a:r>
                      <a:endParaRPr lang="en-US" dirty="0"/>
                    </a:p>
                  </a:txBody>
                  <a:tcPr anchor="ctr">
                    <a:solidFill>
                      <a:srgbClr val="FFFF00"/>
                    </a:solidFill>
                  </a:tcPr>
                </a:tc>
              </a:tr>
              <a:tr h="370840">
                <a:tc>
                  <a:txBody>
                    <a:bodyPr/>
                    <a:lstStyle/>
                    <a:p>
                      <a:pPr algn="ctr"/>
                      <a:r>
                        <a:rPr lang="en-US" dirty="0" smtClean="0"/>
                        <a:t>Total</a:t>
                      </a:r>
                      <a:endParaRPr lang="en-US" dirty="0"/>
                    </a:p>
                  </a:txBody>
                  <a:tcPr anchor="ctr"/>
                </a:tc>
                <a:tc>
                  <a:txBody>
                    <a:bodyPr/>
                    <a:lstStyle/>
                    <a:p>
                      <a:pPr algn="ctr"/>
                      <a:r>
                        <a:rPr lang="en-US" dirty="0" smtClean="0"/>
                        <a:t>135</a:t>
                      </a:r>
                      <a:endParaRPr lang="en-US" dirty="0"/>
                    </a:p>
                  </a:txBody>
                  <a:tcPr anchor="ctr">
                    <a:solidFill>
                      <a:srgbClr val="FFFF00"/>
                    </a:solidFill>
                  </a:tcPr>
                </a:tc>
                <a:tc>
                  <a:txBody>
                    <a:bodyPr/>
                    <a:lstStyle/>
                    <a:p>
                      <a:pPr algn="ctr"/>
                      <a:r>
                        <a:rPr lang="en-US" dirty="0" smtClean="0"/>
                        <a:t>58</a:t>
                      </a:r>
                      <a:endParaRPr lang="en-US" dirty="0"/>
                    </a:p>
                  </a:txBody>
                  <a:tcPr anchor="ctr">
                    <a:solidFill>
                      <a:srgbClr val="FFFF00"/>
                    </a:solidFill>
                  </a:tcPr>
                </a:tc>
                <a:tc>
                  <a:txBody>
                    <a:bodyPr/>
                    <a:lstStyle/>
                    <a:p>
                      <a:pPr algn="ctr"/>
                      <a:r>
                        <a:rPr lang="en-US" dirty="0" smtClean="0"/>
                        <a:t>193</a:t>
                      </a:r>
                      <a:endParaRPr lang="en-US" dirty="0"/>
                    </a:p>
                  </a:txBody>
                  <a:tcPr anchor="ctr"/>
                </a:tc>
              </a:tr>
            </a:tbl>
          </a:graphicData>
        </a:graphic>
      </p:graphicFrame>
    </p:spTree>
    <p:extLst>
      <p:ext uri="{BB962C8B-B14F-4D97-AF65-F5344CB8AC3E}">
        <p14:creationId xmlns:p14="http://schemas.microsoft.com/office/powerpoint/2010/main" val="194766532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451573"/>
            <a:ext cx="7855776" cy="5558415"/>
          </a:xfrm>
        </p:spPr>
        <p:txBody>
          <a:bodyPr>
            <a:normAutofit lnSpcReduction="10000"/>
          </a:bodyP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marL="342900" indent="-342900">
              <a:buFont typeface="Arial" pitchFamily="34" charset="0"/>
              <a:buChar char="•"/>
            </a:pPr>
            <a:r>
              <a:rPr lang="en-US" dirty="0" smtClean="0"/>
              <a:t>Looking at our table, who and what service would you target?</a:t>
            </a:r>
          </a:p>
          <a:p>
            <a:pPr marL="342900" indent="-342900">
              <a:buFont typeface="Arial" pitchFamily="34" charset="0"/>
              <a:buChar char="•"/>
            </a:pPr>
            <a:r>
              <a:rPr lang="en-US" dirty="0" smtClean="0"/>
              <a:t>Your answer probably involved the highest total between the genders and the highest total between the services, but is this really accurate?</a:t>
            </a:r>
          </a:p>
          <a:p>
            <a:pPr marL="342900" indent="-342900">
              <a:buFont typeface="Arial" pitchFamily="34" charset="0"/>
              <a:buChar char="•"/>
            </a:pPr>
            <a:r>
              <a:rPr lang="en-US" dirty="0" smtClean="0"/>
              <a:t>The only way to know for sure is to calculate the conditional relative frequencies for each joint frequency.</a:t>
            </a:r>
          </a:p>
          <a:p>
            <a:pPr algn="ctr"/>
            <a:endParaRPr lang="en-US" dirty="0" smtClean="0"/>
          </a:p>
          <a:p>
            <a:pPr algn="ctr"/>
            <a:endParaRPr lang="en-US" dirty="0"/>
          </a:p>
          <a:p>
            <a:pPr algn="ctr"/>
            <a:endParaRPr lang="en-US" dirty="0"/>
          </a:p>
        </p:txBody>
      </p:sp>
      <p:sp>
        <p:nvSpPr>
          <p:cNvPr id="3" name="Slide Number Placeholder 2"/>
          <p:cNvSpPr>
            <a:spLocks noGrp="1"/>
          </p:cNvSpPr>
          <p:nvPr>
            <p:ph type="sldNum" sz="quarter" idx="11"/>
          </p:nvPr>
        </p:nvSpPr>
        <p:spPr/>
        <p:txBody>
          <a:bodyPr/>
          <a:lstStyle/>
          <a:p>
            <a:pPr>
              <a:defRPr/>
            </a:pPr>
            <a:fld id="{AA28DBB7-6366-7443-A6B3-31C63E357D05}" type="slidenum">
              <a:rPr lang="en-US" smtClean="0"/>
              <a:pPr>
                <a:defRPr/>
              </a:pPr>
              <a:t>6</a:t>
            </a:fld>
            <a:endParaRPr lang="en-US" dirty="0"/>
          </a:p>
        </p:txBody>
      </p:sp>
      <p:sp>
        <p:nvSpPr>
          <p:cNvPr id="4" name="Footer Placeholder 3"/>
          <p:cNvSpPr>
            <a:spLocks noGrp="1"/>
          </p:cNvSpPr>
          <p:nvPr>
            <p:ph type="ftr" sz="quarter" idx="13"/>
          </p:nvPr>
        </p:nvSpPr>
        <p:spPr/>
        <p:txBody>
          <a:bodyPr/>
          <a:lstStyle/>
          <a:p>
            <a:pPr>
              <a:defRPr/>
            </a:pPr>
            <a:r>
              <a:rPr lang="en-US" smtClean="0"/>
              <a:t>4.2.1: Summarizing Data Using Two-Way Frequency Tables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4874686"/>
              </p:ext>
            </p:extLst>
          </p:nvPr>
        </p:nvGraphicFramePr>
        <p:xfrm>
          <a:off x="1413164" y="482886"/>
          <a:ext cx="6373088" cy="2129995"/>
        </p:xfrm>
        <a:graphic>
          <a:graphicData uri="http://schemas.openxmlformats.org/drawingml/2006/table">
            <a:tbl>
              <a:tblPr firstRow="1" bandRow="1">
                <a:tableStyleId>{5C22544A-7EE6-4342-B048-85BDC9FD1C3A}</a:tableStyleId>
              </a:tblPr>
              <a:tblGrid>
                <a:gridCol w="1593272"/>
                <a:gridCol w="1593272"/>
                <a:gridCol w="1593272"/>
                <a:gridCol w="1593272"/>
              </a:tblGrid>
              <a:tr h="425999">
                <a:tc rowSpan="2">
                  <a:txBody>
                    <a:bodyPr/>
                    <a:lstStyle/>
                    <a:p>
                      <a:pPr algn="ctr"/>
                      <a:r>
                        <a:rPr lang="en-US" dirty="0" smtClean="0"/>
                        <a:t>Nail</a:t>
                      </a:r>
                      <a:r>
                        <a:rPr lang="en-US" baseline="0" dirty="0" smtClean="0"/>
                        <a:t> Service</a:t>
                      </a:r>
                      <a:endParaRPr lang="en-US" dirty="0"/>
                    </a:p>
                  </a:txBody>
                  <a:tcPr anchor="ctr"/>
                </a:tc>
                <a:tc gridSpan="3">
                  <a:txBody>
                    <a:bodyPr/>
                    <a:lstStyle/>
                    <a:p>
                      <a:pPr algn="ctr"/>
                      <a:r>
                        <a:rPr lang="en-US" dirty="0" smtClean="0"/>
                        <a:t>Gender</a:t>
                      </a:r>
                      <a:endParaRPr lang="en-US" dirty="0"/>
                    </a:p>
                  </a:txBody>
                  <a:tcPr anchor="ctr"/>
                </a:tc>
                <a:tc hMerge="1">
                  <a:txBody>
                    <a:bodyPr/>
                    <a:lstStyle/>
                    <a:p>
                      <a:endParaRPr lang="en-US" dirty="0"/>
                    </a:p>
                  </a:txBody>
                  <a:tcPr/>
                </a:tc>
                <a:tc hMerge="1">
                  <a:txBody>
                    <a:bodyPr/>
                    <a:lstStyle/>
                    <a:p>
                      <a:pPr algn="ctr"/>
                      <a:endParaRPr lang="en-US" dirty="0"/>
                    </a:p>
                  </a:txBody>
                  <a:tcPr anchor="ctr"/>
                </a:tc>
              </a:tr>
              <a:tr h="425999">
                <a:tc vMerge="1">
                  <a:txBody>
                    <a:bodyPr/>
                    <a:lstStyle/>
                    <a:p>
                      <a:endParaRPr lang="en-US" dirty="0"/>
                    </a:p>
                  </a:txBody>
                  <a:tcPr/>
                </a:tc>
                <a:tc>
                  <a:txBody>
                    <a:bodyPr/>
                    <a:lstStyle/>
                    <a:p>
                      <a:pPr algn="ctr"/>
                      <a:r>
                        <a:rPr lang="en-US" dirty="0" smtClean="0"/>
                        <a:t>Females</a:t>
                      </a:r>
                      <a:endParaRPr lang="en-US" dirty="0"/>
                    </a:p>
                  </a:txBody>
                  <a:tcPr anchor="ctr"/>
                </a:tc>
                <a:tc>
                  <a:txBody>
                    <a:bodyPr/>
                    <a:lstStyle/>
                    <a:p>
                      <a:pPr algn="ctr"/>
                      <a:r>
                        <a:rPr lang="en-US" dirty="0" smtClean="0"/>
                        <a:t>Males</a:t>
                      </a:r>
                      <a:endParaRPr lang="en-US" dirty="0"/>
                    </a:p>
                  </a:txBody>
                  <a:tcPr anchor="ctr"/>
                </a:tc>
                <a:tc>
                  <a:txBody>
                    <a:bodyPr/>
                    <a:lstStyle/>
                    <a:p>
                      <a:pPr algn="ctr"/>
                      <a:r>
                        <a:rPr lang="en-US" dirty="0" smtClean="0"/>
                        <a:t>Total</a:t>
                      </a:r>
                      <a:endParaRPr lang="en-US" dirty="0"/>
                    </a:p>
                  </a:txBody>
                  <a:tcPr anchor="ctr"/>
                </a:tc>
              </a:tr>
              <a:tr h="425999">
                <a:tc>
                  <a:txBody>
                    <a:bodyPr/>
                    <a:lstStyle/>
                    <a:p>
                      <a:pPr algn="ctr"/>
                      <a:r>
                        <a:rPr lang="en-US" dirty="0" smtClean="0"/>
                        <a:t>Manicure</a:t>
                      </a:r>
                      <a:endParaRPr lang="en-US" dirty="0"/>
                    </a:p>
                  </a:txBody>
                  <a:tcPr anchor="ctr"/>
                </a:tc>
                <a:tc>
                  <a:txBody>
                    <a:bodyPr/>
                    <a:lstStyle/>
                    <a:p>
                      <a:pPr algn="ctr"/>
                      <a:r>
                        <a:rPr lang="en-US" dirty="0" smtClean="0"/>
                        <a:t>58</a:t>
                      </a:r>
                      <a:endParaRPr lang="en-US" dirty="0"/>
                    </a:p>
                  </a:txBody>
                  <a:tcPr anchor="ctr"/>
                </a:tc>
                <a:tc>
                  <a:txBody>
                    <a:bodyPr/>
                    <a:lstStyle/>
                    <a:p>
                      <a:pPr algn="ctr"/>
                      <a:r>
                        <a:rPr lang="en-US" dirty="0" smtClean="0"/>
                        <a:t>31</a:t>
                      </a:r>
                      <a:endParaRPr lang="en-US" dirty="0"/>
                    </a:p>
                  </a:txBody>
                  <a:tcPr anchor="ctr"/>
                </a:tc>
                <a:tc>
                  <a:txBody>
                    <a:bodyPr/>
                    <a:lstStyle/>
                    <a:p>
                      <a:pPr algn="ctr"/>
                      <a:r>
                        <a:rPr lang="en-US" dirty="0" smtClean="0"/>
                        <a:t>89</a:t>
                      </a:r>
                      <a:endParaRPr lang="en-US" dirty="0"/>
                    </a:p>
                  </a:txBody>
                  <a:tcPr anchor="ctr"/>
                </a:tc>
              </a:tr>
              <a:tr h="425999">
                <a:tc>
                  <a:txBody>
                    <a:bodyPr/>
                    <a:lstStyle/>
                    <a:p>
                      <a:pPr algn="ctr"/>
                      <a:r>
                        <a:rPr lang="en-US" dirty="0" smtClean="0"/>
                        <a:t>Pedicure</a:t>
                      </a:r>
                      <a:endParaRPr lang="en-US" dirty="0"/>
                    </a:p>
                  </a:txBody>
                  <a:tcPr anchor="ctr"/>
                </a:tc>
                <a:tc>
                  <a:txBody>
                    <a:bodyPr/>
                    <a:lstStyle/>
                    <a:p>
                      <a:pPr algn="ctr"/>
                      <a:r>
                        <a:rPr lang="en-US" dirty="0" smtClean="0"/>
                        <a:t>77</a:t>
                      </a:r>
                      <a:endParaRPr lang="en-US" dirty="0"/>
                    </a:p>
                  </a:txBody>
                  <a:tcPr anchor="ctr"/>
                </a:tc>
                <a:tc>
                  <a:txBody>
                    <a:bodyPr/>
                    <a:lstStyle/>
                    <a:p>
                      <a:pPr algn="ctr"/>
                      <a:r>
                        <a:rPr lang="en-US" dirty="0" smtClean="0"/>
                        <a:t>27</a:t>
                      </a:r>
                      <a:endParaRPr lang="en-US" dirty="0"/>
                    </a:p>
                  </a:txBody>
                  <a:tcPr anchor="ctr"/>
                </a:tc>
                <a:tc>
                  <a:txBody>
                    <a:bodyPr/>
                    <a:lstStyle/>
                    <a:p>
                      <a:pPr algn="ctr"/>
                      <a:r>
                        <a:rPr lang="en-US" dirty="0" smtClean="0"/>
                        <a:t>104</a:t>
                      </a:r>
                      <a:endParaRPr lang="en-US" dirty="0"/>
                    </a:p>
                  </a:txBody>
                  <a:tcPr anchor="ctr"/>
                </a:tc>
              </a:tr>
              <a:tr h="425999">
                <a:tc>
                  <a:txBody>
                    <a:bodyPr/>
                    <a:lstStyle/>
                    <a:p>
                      <a:pPr algn="ctr"/>
                      <a:r>
                        <a:rPr lang="en-US" dirty="0" smtClean="0"/>
                        <a:t>Total</a:t>
                      </a:r>
                      <a:endParaRPr lang="en-US" dirty="0"/>
                    </a:p>
                  </a:txBody>
                  <a:tcPr anchor="ctr"/>
                </a:tc>
                <a:tc>
                  <a:txBody>
                    <a:bodyPr/>
                    <a:lstStyle/>
                    <a:p>
                      <a:pPr algn="ctr"/>
                      <a:r>
                        <a:rPr lang="en-US" dirty="0" smtClean="0"/>
                        <a:t>135</a:t>
                      </a:r>
                      <a:endParaRPr lang="en-US" dirty="0"/>
                    </a:p>
                  </a:txBody>
                  <a:tcPr anchor="ctr"/>
                </a:tc>
                <a:tc>
                  <a:txBody>
                    <a:bodyPr/>
                    <a:lstStyle/>
                    <a:p>
                      <a:pPr algn="ctr"/>
                      <a:r>
                        <a:rPr lang="en-US" dirty="0" smtClean="0"/>
                        <a:t>58</a:t>
                      </a:r>
                      <a:endParaRPr lang="en-US" dirty="0"/>
                    </a:p>
                  </a:txBody>
                  <a:tcPr anchor="ctr"/>
                </a:tc>
                <a:tc>
                  <a:txBody>
                    <a:bodyPr/>
                    <a:lstStyle/>
                    <a:p>
                      <a:pPr algn="ctr"/>
                      <a:r>
                        <a:rPr lang="en-US" dirty="0" smtClean="0"/>
                        <a:t>193</a:t>
                      </a:r>
                      <a:endParaRPr lang="en-US" dirty="0"/>
                    </a:p>
                  </a:txBody>
                  <a:tcPr anchor="ctr"/>
                </a:tc>
              </a:tr>
            </a:tbl>
          </a:graphicData>
        </a:graphic>
      </p:graphicFrame>
    </p:spTree>
    <p:extLst>
      <p:ext uri="{BB962C8B-B14F-4D97-AF65-F5344CB8AC3E}">
        <p14:creationId xmlns:p14="http://schemas.microsoft.com/office/powerpoint/2010/main" val="289978811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43345" y="401783"/>
            <a:ext cx="8700654" cy="5237018"/>
          </a:xfrm>
        </p:spPr>
        <p:txBody>
          <a:bodyPr>
            <a:normAutofit fontScale="92500" lnSpcReduction="10000"/>
          </a:bodyPr>
          <a:lstStyle/>
          <a:p>
            <a:r>
              <a:rPr lang="en-US" sz="2800" b="1" dirty="0" smtClean="0"/>
              <a:t>Vocabulary</a:t>
            </a:r>
          </a:p>
          <a:p>
            <a:r>
              <a:rPr lang="en-US" sz="2800" dirty="0" smtClean="0"/>
              <a:t>A </a:t>
            </a:r>
            <a:r>
              <a:rPr lang="en-US" sz="2800" b="1" u="sng" dirty="0" smtClean="0"/>
              <a:t>conditional relative </a:t>
            </a:r>
            <a:r>
              <a:rPr lang="en-US" sz="2800" b="1" u="sng" dirty="0"/>
              <a:t>frequency</a:t>
            </a:r>
            <a:r>
              <a:rPr lang="en-US" sz="2800" u="sng" dirty="0"/>
              <a:t> </a:t>
            </a:r>
            <a:r>
              <a:rPr lang="en-US" sz="2800" dirty="0"/>
              <a:t>expresses a number of responses as a percentage of </a:t>
            </a:r>
            <a:r>
              <a:rPr lang="en-US" sz="2800" dirty="0" smtClean="0"/>
              <a:t>the </a:t>
            </a:r>
            <a:r>
              <a:rPr lang="en-US" sz="2800" dirty="0"/>
              <a:t>total number </a:t>
            </a:r>
            <a:r>
              <a:rPr lang="en-US" sz="2800" dirty="0" smtClean="0"/>
              <a:t>of responses. </a:t>
            </a:r>
          </a:p>
          <a:p>
            <a:pPr marL="342900" indent="-342900">
              <a:buFont typeface="Arial" pitchFamily="34" charset="0"/>
              <a:buChar char="•"/>
            </a:pPr>
            <a:r>
              <a:rPr lang="en-US" sz="2800" dirty="0" smtClean="0"/>
              <a:t>It allows </a:t>
            </a:r>
            <a:r>
              <a:rPr lang="en-US" sz="2800" dirty="0"/>
              <a:t>a </a:t>
            </a:r>
            <a:r>
              <a:rPr lang="en-US" sz="2800" b="1" u="sng" dirty="0"/>
              <a:t>comparison</a:t>
            </a:r>
            <a:r>
              <a:rPr lang="en-US" sz="2800" dirty="0"/>
              <a:t> to be made for multiple responses in a single row, single column, or table</a:t>
            </a:r>
            <a:r>
              <a:rPr lang="en-US" sz="2800" dirty="0" smtClean="0"/>
              <a:t>.</a:t>
            </a:r>
          </a:p>
          <a:p>
            <a:pPr marL="342900" indent="-342900">
              <a:buFont typeface="Arial" pitchFamily="34" charset="0"/>
              <a:buChar char="•"/>
            </a:pPr>
            <a:r>
              <a:rPr lang="en-US" sz="2800" dirty="0"/>
              <a:t>They are found by </a:t>
            </a:r>
            <a:r>
              <a:rPr lang="en-US" sz="2800" b="1" u="sng" dirty="0"/>
              <a:t>dividing</a:t>
            </a:r>
            <a:r>
              <a:rPr lang="en-US" sz="2800" dirty="0"/>
              <a:t> the number of responses by the total number of responses.</a:t>
            </a:r>
          </a:p>
          <a:p>
            <a:pPr marL="342900" indent="-342900">
              <a:buFont typeface="Arial" pitchFamily="34" charset="0"/>
              <a:buChar char="•"/>
            </a:pPr>
            <a:r>
              <a:rPr lang="en-US" sz="2800" dirty="0" smtClean="0"/>
              <a:t>Three </a:t>
            </a:r>
            <a:r>
              <a:rPr lang="en-US" sz="2800" dirty="0" smtClean="0"/>
              <a:t>conditional relative frequencies can be found for each joint frequency (one for each </a:t>
            </a:r>
            <a:r>
              <a:rPr lang="en-US" sz="2800" dirty="0" smtClean="0"/>
              <a:t>characteristic and one for the total people surveyed).  </a:t>
            </a:r>
            <a:r>
              <a:rPr lang="en-US" sz="2800" dirty="0" smtClean="0"/>
              <a:t>In </a:t>
            </a:r>
            <a:r>
              <a:rPr lang="en-US" sz="2800" dirty="0"/>
              <a:t>our table, you can do it with respect to </a:t>
            </a:r>
            <a:r>
              <a:rPr lang="en-US" sz="2800" dirty="0" smtClean="0"/>
              <a:t>gender, to </a:t>
            </a:r>
            <a:r>
              <a:rPr lang="en-US" sz="2800" dirty="0"/>
              <a:t>the </a:t>
            </a:r>
            <a:r>
              <a:rPr lang="en-US" sz="2800" dirty="0" smtClean="0"/>
              <a:t>service, or to the total people surveyed.</a:t>
            </a:r>
            <a:endParaRPr lang="en-US" sz="2800" dirty="0"/>
          </a:p>
          <a:p>
            <a:endParaRPr lang="en-US" dirty="0"/>
          </a:p>
          <a:p>
            <a:pPr marL="342900" indent="-342900">
              <a:buFont typeface="Arial" pitchFamily="34" charset="0"/>
              <a:buChar char="•"/>
            </a:pPr>
            <a:endParaRPr lang="en-US" dirty="0" smtClean="0"/>
          </a:p>
          <a:p>
            <a:pPr marL="800100" lvl="1" indent="-342900" algn="l">
              <a:buFont typeface="Arial" pitchFamily="34" charset="0"/>
              <a:buChar char="•"/>
            </a:pPr>
            <a:endParaRPr lang="en-US" dirty="0" smtClean="0">
              <a:solidFill>
                <a:schemeClr val="tx2"/>
              </a:solidFill>
            </a:endParaRPr>
          </a:p>
          <a:p>
            <a:pPr lvl="1" algn="l"/>
            <a:endParaRPr lang="en-US" dirty="0">
              <a:solidFill>
                <a:schemeClr val="tx2"/>
              </a:solidFill>
            </a:endParaRPr>
          </a:p>
          <a:p>
            <a:endParaRPr lang="en-US" dirty="0"/>
          </a:p>
        </p:txBody>
      </p:sp>
      <p:sp>
        <p:nvSpPr>
          <p:cNvPr id="5" name="Slide Number Placeholder 4"/>
          <p:cNvSpPr>
            <a:spLocks noGrp="1"/>
          </p:cNvSpPr>
          <p:nvPr>
            <p:ph type="sldNum" sz="quarter" idx="11"/>
          </p:nvPr>
        </p:nvSpPr>
        <p:spPr/>
        <p:txBody>
          <a:bodyPr/>
          <a:lstStyle/>
          <a:p>
            <a:pPr>
              <a:defRPr/>
            </a:pPr>
            <a:fld id="{CC3C0496-8925-9B49-9A36-2AB75C5B6B25}" type="slidenum">
              <a:rPr lang="en-US" smtClean="0"/>
              <a:pPr>
                <a:defRPr/>
              </a:pPr>
              <a:t>7</a:t>
            </a:fld>
            <a:endParaRPr lang="en-US" dirty="0"/>
          </a:p>
        </p:txBody>
      </p:sp>
      <p:sp>
        <p:nvSpPr>
          <p:cNvPr id="4" name="Footer Placeholder 3"/>
          <p:cNvSpPr>
            <a:spLocks noGrp="1"/>
          </p:cNvSpPr>
          <p:nvPr>
            <p:ph type="ftr" sz="quarter" idx="13"/>
          </p:nvPr>
        </p:nvSpPr>
        <p:spPr/>
        <p:txBody>
          <a:bodyPr/>
          <a:lstStyle/>
          <a:p>
            <a:pPr>
              <a:defRPr/>
            </a:pPr>
            <a:r>
              <a:rPr lang="en-US" smtClean="0"/>
              <a:t>4.2.1: Summarizing Data Using Two-Way Frequency Tables</a:t>
            </a:r>
            <a:endParaRPr lang="en-US"/>
          </a:p>
        </p:txBody>
      </p:sp>
    </p:spTree>
    <p:extLst>
      <p:ext uri="{BB962C8B-B14F-4D97-AF65-F5344CB8AC3E}">
        <p14:creationId xmlns:p14="http://schemas.microsoft.com/office/powerpoint/2010/main" val="344847319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4162827025"/>
                  </p:ext>
                </p:extLst>
              </p:nvPr>
            </p:nvGraphicFramePr>
            <p:xfrm>
              <a:off x="2466109" y="584378"/>
              <a:ext cx="4800600" cy="1720342"/>
            </p:xfrm>
            <a:graphic>
              <a:graphicData uri="http://schemas.openxmlformats.org/drawingml/2006/table">
                <a:tbl>
                  <a:tblPr firstRow="1" bandRow="1">
                    <a:tableStyleId>{5C22544A-7EE6-4342-B048-85BDC9FD1C3A}</a:tableStyleId>
                  </a:tblPr>
                  <a:tblGrid>
                    <a:gridCol w="1600200"/>
                    <a:gridCol w="1600200"/>
                    <a:gridCol w="1600200"/>
                  </a:tblGrid>
                  <a:tr h="340327">
                    <a:tc rowSpan="2">
                      <a:txBody>
                        <a:bodyPr/>
                        <a:lstStyle/>
                        <a:p>
                          <a:pPr algn="ctr"/>
                          <a:r>
                            <a:rPr lang="en-US" dirty="0" smtClean="0"/>
                            <a:t>Nail</a:t>
                          </a:r>
                          <a:r>
                            <a:rPr lang="en-US" baseline="0" dirty="0" smtClean="0"/>
                            <a:t> Service</a:t>
                          </a:r>
                          <a:endParaRPr lang="en-US" dirty="0"/>
                        </a:p>
                      </a:txBody>
                      <a:tcPr anchor="ctr"/>
                    </a:tc>
                    <a:tc gridSpan="2">
                      <a:txBody>
                        <a:bodyPr/>
                        <a:lstStyle/>
                        <a:p>
                          <a:pPr algn="ctr"/>
                          <a:r>
                            <a:rPr lang="en-US" dirty="0" smtClean="0"/>
                            <a:t>Gender</a:t>
                          </a:r>
                          <a:endParaRPr lang="en-US" dirty="0"/>
                        </a:p>
                      </a:txBody>
                      <a:tcPr anchor="ctr"/>
                    </a:tc>
                    <a:tc hMerge="1">
                      <a:txBody>
                        <a:bodyPr/>
                        <a:lstStyle/>
                        <a:p>
                          <a:endParaRPr lang="en-US" dirty="0"/>
                        </a:p>
                      </a:txBody>
                      <a:tcPr/>
                    </a:tc>
                  </a:tr>
                  <a:tr h="340327">
                    <a:tc vMerge="1">
                      <a:txBody>
                        <a:bodyPr/>
                        <a:lstStyle/>
                        <a:p>
                          <a:endParaRPr lang="en-US" dirty="0"/>
                        </a:p>
                      </a:txBody>
                      <a:tcPr/>
                    </a:tc>
                    <a:tc>
                      <a:txBody>
                        <a:bodyPr/>
                        <a:lstStyle/>
                        <a:p>
                          <a:pPr algn="ctr"/>
                          <a:r>
                            <a:rPr lang="en-US" dirty="0" smtClean="0"/>
                            <a:t>Females</a:t>
                          </a:r>
                          <a:endParaRPr lang="en-US" dirty="0"/>
                        </a:p>
                      </a:txBody>
                      <a:tcPr anchor="ctr"/>
                    </a:tc>
                    <a:tc>
                      <a:txBody>
                        <a:bodyPr/>
                        <a:lstStyle/>
                        <a:p>
                          <a:pPr algn="ctr"/>
                          <a:r>
                            <a:rPr lang="en-US" dirty="0" smtClean="0"/>
                            <a:t>Males</a:t>
                          </a:r>
                          <a:endParaRPr lang="en-US" dirty="0"/>
                        </a:p>
                      </a:txBody>
                      <a:tcPr anchor="ctr"/>
                    </a:tc>
                  </a:tr>
                  <a:tr h="489238">
                    <a:tc>
                      <a:txBody>
                        <a:bodyPr/>
                        <a:lstStyle/>
                        <a:p>
                          <a:pPr algn="ctr"/>
                          <a:r>
                            <a:rPr lang="en-US" dirty="0" smtClean="0"/>
                            <a:t>Manicure</a:t>
                          </a:r>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US" sz="1400" b="0" i="1" smtClean="0">
                                        <a:latin typeface="Cambria Math"/>
                                      </a:rPr>
                                      <m:t>58</m:t>
                                    </m:r>
                                  </m:num>
                                  <m:den>
                                    <m:r>
                                      <a:rPr lang="en-US" sz="1400" b="0" i="1" smtClean="0">
                                        <a:latin typeface="Cambria Math"/>
                                      </a:rPr>
                                      <m:t>135</m:t>
                                    </m:r>
                                  </m:den>
                                </m:f>
                                <m:r>
                                  <a:rPr lang="en-US" sz="1400" b="0" i="1" smtClean="0">
                                    <a:latin typeface="Cambria Math"/>
                                  </a:rPr>
                                  <m:t>=.43=</m:t>
                                </m:r>
                                <m:r>
                                  <a:rPr lang="en-US" sz="1400" b="1" i="1" smtClean="0">
                                    <a:latin typeface="Cambria Math"/>
                                  </a:rPr>
                                  <m:t>𝟒𝟑</m:t>
                                </m:r>
                                <m:r>
                                  <a:rPr lang="en-US" sz="1400" b="1" i="1" smtClean="0">
                                    <a:latin typeface="Cambria Math"/>
                                  </a:rPr>
                                  <m:t>%</m:t>
                                </m:r>
                              </m:oMath>
                            </m:oMathPara>
                          </a14:m>
                          <a:endParaRPr lang="en-US" sz="1400" b="1"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US" sz="1400" b="0" i="1" smtClean="0">
                                        <a:latin typeface="Cambria Math"/>
                                      </a:rPr>
                                      <m:t>31</m:t>
                                    </m:r>
                                  </m:num>
                                  <m:den>
                                    <m:r>
                                      <a:rPr lang="en-US" sz="1400" b="0" i="1" smtClean="0">
                                        <a:latin typeface="Cambria Math"/>
                                      </a:rPr>
                                      <m:t>58</m:t>
                                    </m:r>
                                  </m:den>
                                </m:f>
                                <m:r>
                                  <a:rPr lang="en-US" sz="1400" b="0" i="1" smtClean="0">
                                    <a:latin typeface="Cambria Math"/>
                                  </a:rPr>
                                  <m:t>=.53=</m:t>
                                </m:r>
                                <m:r>
                                  <a:rPr lang="en-US" sz="1400" b="1" i="1" smtClean="0">
                                    <a:latin typeface="Cambria Math"/>
                                  </a:rPr>
                                  <m:t>𝟓𝟑</m:t>
                                </m:r>
                                <m:r>
                                  <a:rPr lang="en-US" sz="1400" b="1" i="1" smtClean="0">
                                    <a:latin typeface="Cambria Math"/>
                                  </a:rPr>
                                  <m:t>%</m:t>
                                </m:r>
                                <m:r>
                                  <a:rPr lang="en-US" sz="1400" b="0" i="1" smtClean="0">
                                    <a:latin typeface="Cambria Math"/>
                                  </a:rPr>
                                  <m:t> </m:t>
                                </m:r>
                              </m:oMath>
                            </m:oMathPara>
                          </a14:m>
                          <a:endParaRPr lang="en-US" sz="1400" b="1" dirty="0"/>
                        </a:p>
                      </a:txBody>
                      <a:tcPr anchor="ctr"/>
                    </a:tc>
                  </a:tr>
                  <a:tr h="484825">
                    <a:tc>
                      <a:txBody>
                        <a:bodyPr/>
                        <a:lstStyle/>
                        <a:p>
                          <a:pPr algn="ctr"/>
                          <a:r>
                            <a:rPr lang="en-US" dirty="0" smtClean="0"/>
                            <a:t>Pedicure</a:t>
                          </a:r>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US" sz="1400" b="0" i="1" smtClean="0">
                                        <a:latin typeface="Cambria Math"/>
                                      </a:rPr>
                                      <m:t>77</m:t>
                                    </m:r>
                                  </m:num>
                                  <m:den>
                                    <m:r>
                                      <a:rPr lang="en-US" sz="1400" b="0" i="1" smtClean="0">
                                        <a:latin typeface="Cambria Math"/>
                                      </a:rPr>
                                      <m:t>135</m:t>
                                    </m:r>
                                  </m:den>
                                </m:f>
                                <m:r>
                                  <a:rPr lang="en-US" sz="1400" b="0" i="1" smtClean="0">
                                    <a:latin typeface="Cambria Math"/>
                                  </a:rPr>
                                  <m:t>=.57=</m:t>
                                </m:r>
                                <m:r>
                                  <a:rPr lang="en-US" sz="1400" b="1" i="1" smtClean="0">
                                    <a:latin typeface="Cambria Math"/>
                                  </a:rPr>
                                  <m:t>𝟓𝟕</m:t>
                                </m:r>
                                <m:r>
                                  <a:rPr lang="en-US" sz="1400" b="1" i="1" smtClean="0">
                                    <a:latin typeface="Cambria Math"/>
                                  </a:rPr>
                                  <m:t>%</m:t>
                                </m:r>
                              </m:oMath>
                            </m:oMathPara>
                          </a14:m>
                          <a:endParaRPr lang="en-US" sz="1400" b="1"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US" sz="1400" b="0" i="1" smtClean="0">
                                        <a:latin typeface="Cambria Math"/>
                                      </a:rPr>
                                      <m:t>27</m:t>
                                    </m:r>
                                  </m:num>
                                  <m:den>
                                    <m:r>
                                      <a:rPr lang="en-US" sz="1400" b="0" i="1" smtClean="0">
                                        <a:latin typeface="Cambria Math"/>
                                      </a:rPr>
                                      <m:t>58</m:t>
                                    </m:r>
                                  </m:den>
                                </m:f>
                                <m:r>
                                  <a:rPr lang="en-US" sz="1400" b="0" i="1" smtClean="0">
                                    <a:latin typeface="Cambria Math"/>
                                  </a:rPr>
                                  <m:t>=.47=</m:t>
                                </m:r>
                                <m:r>
                                  <a:rPr lang="en-US" sz="1400" b="1" i="1" smtClean="0">
                                    <a:latin typeface="Cambria Math"/>
                                  </a:rPr>
                                  <m:t>𝟒𝟕</m:t>
                                </m:r>
                                <m:r>
                                  <a:rPr lang="en-US" sz="1400" b="1" i="1" smtClean="0">
                                    <a:latin typeface="Cambria Math"/>
                                  </a:rPr>
                                  <m:t>%</m:t>
                                </m:r>
                              </m:oMath>
                            </m:oMathPara>
                          </a14:m>
                          <a:endParaRPr lang="en-US" sz="1400" b="1" dirty="0"/>
                        </a:p>
                      </a:txBody>
                      <a:tcPr anchor="ct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162827025"/>
                  </p:ext>
                </p:extLst>
              </p:nvPr>
            </p:nvGraphicFramePr>
            <p:xfrm>
              <a:off x="2466109" y="584378"/>
              <a:ext cx="4800600" cy="1720342"/>
            </p:xfrm>
            <a:graphic>
              <a:graphicData uri="http://schemas.openxmlformats.org/drawingml/2006/table">
                <a:tbl>
                  <a:tblPr firstRow="1" bandRow="1">
                    <a:tableStyleId>{5C22544A-7EE6-4342-B048-85BDC9FD1C3A}</a:tableStyleId>
                  </a:tblPr>
                  <a:tblGrid>
                    <a:gridCol w="1600200"/>
                    <a:gridCol w="1600200"/>
                    <a:gridCol w="1600200"/>
                  </a:tblGrid>
                  <a:tr h="365760">
                    <a:tc rowSpan="2">
                      <a:txBody>
                        <a:bodyPr/>
                        <a:lstStyle/>
                        <a:p>
                          <a:pPr algn="ctr"/>
                          <a:r>
                            <a:rPr lang="en-US" dirty="0" smtClean="0"/>
                            <a:t>Nail</a:t>
                          </a:r>
                          <a:r>
                            <a:rPr lang="en-US" baseline="0" dirty="0" smtClean="0"/>
                            <a:t> Service</a:t>
                          </a:r>
                          <a:endParaRPr lang="en-US" dirty="0"/>
                        </a:p>
                      </a:txBody>
                      <a:tcPr anchor="ctr"/>
                    </a:tc>
                    <a:tc gridSpan="2">
                      <a:txBody>
                        <a:bodyPr/>
                        <a:lstStyle/>
                        <a:p>
                          <a:pPr algn="ctr"/>
                          <a:r>
                            <a:rPr lang="en-US" dirty="0" smtClean="0"/>
                            <a:t>Gender</a:t>
                          </a:r>
                          <a:endParaRPr lang="en-US" dirty="0"/>
                        </a:p>
                      </a:txBody>
                      <a:tcPr anchor="ctr"/>
                    </a:tc>
                    <a:tc hMerge="1">
                      <a:txBody>
                        <a:bodyPr/>
                        <a:lstStyle/>
                        <a:p>
                          <a:endParaRPr lang="en-US" dirty="0"/>
                        </a:p>
                      </a:txBody>
                      <a:tcPr/>
                    </a:tc>
                  </a:tr>
                  <a:tr h="365760">
                    <a:tc vMerge="1">
                      <a:txBody>
                        <a:bodyPr/>
                        <a:lstStyle/>
                        <a:p>
                          <a:endParaRPr lang="en-US" dirty="0"/>
                        </a:p>
                      </a:txBody>
                      <a:tcPr/>
                    </a:tc>
                    <a:tc>
                      <a:txBody>
                        <a:bodyPr/>
                        <a:lstStyle/>
                        <a:p>
                          <a:pPr algn="ctr"/>
                          <a:r>
                            <a:rPr lang="en-US" dirty="0" smtClean="0"/>
                            <a:t>Females</a:t>
                          </a:r>
                          <a:endParaRPr lang="en-US" dirty="0"/>
                        </a:p>
                      </a:txBody>
                      <a:tcPr anchor="ctr"/>
                    </a:tc>
                    <a:tc>
                      <a:txBody>
                        <a:bodyPr/>
                        <a:lstStyle/>
                        <a:p>
                          <a:pPr algn="ctr"/>
                          <a:r>
                            <a:rPr lang="en-US" dirty="0" smtClean="0"/>
                            <a:t>Males</a:t>
                          </a:r>
                          <a:endParaRPr lang="en-US" dirty="0"/>
                        </a:p>
                      </a:txBody>
                      <a:tcPr anchor="ctr"/>
                    </a:tc>
                  </a:tr>
                  <a:tr h="496570">
                    <a:tc>
                      <a:txBody>
                        <a:bodyPr/>
                        <a:lstStyle/>
                        <a:p>
                          <a:pPr algn="ctr"/>
                          <a:r>
                            <a:rPr lang="en-US" dirty="0" smtClean="0"/>
                            <a:t>Manicure</a:t>
                          </a:r>
                          <a:endParaRPr lang="en-US" dirty="0"/>
                        </a:p>
                      </a:txBody>
                      <a:tcPr anchor="ctr"/>
                    </a:tc>
                    <a:tc>
                      <a:txBody>
                        <a:bodyPr/>
                        <a:lstStyle/>
                        <a:p>
                          <a:endParaRPr lang="en-US"/>
                        </a:p>
                      </a:txBody>
                      <a:tcPr anchor="ctr">
                        <a:blipFill rotWithShape="1">
                          <a:blip r:embed="rId3"/>
                          <a:stretch>
                            <a:fillRect l="-100000" t="-154321" r="-100000" b="-107407"/>
                          </a:stretch>
                        </a:blipFill>
                      </a:tcPr>
                    </a:tc>
                    <a:tc>
                      <a:txBody>
                        <a:bodyPr/>
                        <a:lstStyle/>
                        <a:p>
                          <a:endParaRPr lang="en-US"/>
                        </a:p>
                      </a:txBody>
                      <a:tcPr anchor="ctr">
                        <a:blipFill rotWithShape="1">
                          <a:blip r:embed="rId3"/>
                          <a:stretch>
                            <a:fillRect l="-200763" t="-154321" r="-382" b="-107407"/>
                          </a:stretch>
                        </a:blipFill>
                      </a:tcPr>
                    </a:tc>
                  </a:tr>
                  <a:tr h="492252">
                    <a:tc>
                      <a:txBody>
                        <a:bodyPr/>
                        <a:lstStyle/>
                        <a:p>
                          <a:pPr algn="ctr"/>
                          <a:r>
                            <a:rPr lang="en-US" dirty="0" smtClean="0"/>
                            <a:t>Pedicure</a:t>
                          </a:r>
                          <a:endParaRPr lang="en-US" dirty="0"/>
                        </a:p>
                      </a:txBody>
                      <a:tcPr anchor="ctr"/>
                    </a:tc>
                    <a:tc>
                      <a:txBody>
                        <a:bodyPr/>
                        <a:lstStyle/>
                        <a:p>
                          <a:endParaRPr lang="en-US"/>
                        </a:p>
                      </a:txBody>
                      <a:tcPr anchor="ctr">
                        <a:blipFill rotWithShape="1">
                          <a:blip r:embed="rId3"/>
                          <a:stretch>
                            <a:fillRect l="-100000" t="-254321" r="-100000" b="-7407"/>
                          </a:stretch>
                        </a:blipFill>
                      </a:tcPr>
                    </a:tc>
                    <a:tc>
                      <a:txBody>
                        <a:bodyPr/>
                        <a:lstStyle/>
                        <a:p>
                          <a:endParaRPr lang="en-US"/>
                        </a:p>
                      </a:txBody>
                      <a:tcPr anchor="ctr">
                        <a:blipFill rotWithShape="1">
                          <a:blip r:embed="rId3"/>
                          <a:stretch>
                            <a:fillRect l="-200763" t="-254321" r="-382" b="-7407"/>
                          </a:stretch>
                        </a:blipFill>
                      </a:tcPr>
                    </a:tc>
                  </a:tr>
                </a:tbl>
              </a:graphicData>
            </a:graphic>
          </p:graphicFrame>
        </mc:Fallback>
      </mc:AlternateContent>
      <p:sp>
        <p:nvSpPr>
          <p:cNvPr id="7" name="TextBox 6"/>
          <p:cNvSpPr txBox="1"/>
          <p:nvPr/>
        </p:nvSpPr>
        <p:spPr>
          <a:xfrm>
            <a:off x="419390" y="584775"/>
            <a:ext cx="1732894" cy="1631216"/>
          </a:xfrm>
          <a:prstGeom prst="rect">
            <a:avLst/>
          </a:prstGeom>
          <a:solidFill>
            <a:srgbClr val="FFFF00"/>
          </a:solidFill>
        </p:spPr>
        <p:txBody>
          <a:bodyPr wrap="square" rtlCol="0">
            <a:spAutoFit/>
          </a:bodyPr>
          <a:lstStyle/>
          <a:p>
            <a:r>
              <a:rPr lang="en-US" sz="2000" dirty="0" smtClean="0"/>
              <a:t>Conditional relative frequency with </a:t>
            </a:r>
            <a:r>
              <a:rPr lang="en-US" sz="2000" u="sng" dirty="0" smtClean="0"/>
              <a:t>respect to </a:t>
            </a:r>
            <a:r>
              <a:rPr lang="en-US" sz="2000" b="1" u="sng" dirty="0" smtClean="0"/>
              <a:t>gender.</a:t>
            </a:r>
            <a:endParaRPr lang="en-US" sz="2000" b="1" u="sng" dirty="0"/>
          </a:p>
        </p:txBody>
      </p:sp>
      <p:sp>
        <p:nvSpPr>
          <p:cNvPr id="8" name="Notched Right Arrow 7"/>
          <p:cNvSpPr/>
          <p:nvPr/>
        </p:nvSpPr>
        <p:spPr>
          <a:xfrm>
            <a:off x="1417064" y="1015649"/>
            <a:ext cx="536426" cy="332831"/>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765616848"/>
                  </p:ext>
                </p:extLst>
              </p:nvPr>
            </p:nvGraphicFramePr>
            <p:xfrm>
              <a:off x="2466109" y="2705708"/>
              <a:ext cx="4800600" cy="1720342"/>
            </p:xfrm>
            <a:graphic>
              <a:graphicData uri="http://schemas.openxmlformats.org/drawingml/2006/table">
                <a:tbl>
                  <a:tblPr firstRow="1" bandRow="1">
                    <a:tableStyleId>{5C22544A-7EE6-4342-B048-85BDC9FD1C3A}</a:tableStyleId>
                  </a:tblPr>
                  <a:tblGrid>
                    <a:gridCol w="1600200"/>
                    <a:gridCol w="1600200"/>
                    <a:gridCol w="1600200"/>
                  </a:tblGrid>
                  <a:tr h="325910">
                    <a:tc rowSpan="2">
                      <a:txBody>
                        <a:bodyPr/>
                        <a:lstStyle/>
                        <a:p>
                          <a:pPr algn="ctr"/>
                          <a:r>
                            <a:rPr lang="en-US" dirty="0" smtClean="0"/>
                            <a:t>Nail</a:t>
                          </a:r>
                          <a:r>
                            <a:rPr lang="en-US" baseline="0" dirty="0" smtClean="0"/>
                            <a:t> Service</a:t>
                          </a:r>
                          <a:endParaRPr lang="en-US" dirty="0"/>
                        </a:p>
                      </a:txBody>
                      <a:tcPr anchor="ctr"/>
                    </a:tc>
                    <a:tc gridSpan="2">
                      <a:txBody>
                        <a:bodyPr/>
                        <a:lstStyle/>
                        <a:p>
                          <a:pPr algn="ctr"/>
                          <a:r>
                            <a:rPr lang="en-US" dirty="0" smtClean="0"/>
                            <a:t>Gender</a:t>
                          </a:r>
                          <a:endParaRPr lang="en-US" dirty="0"/>
                        </a:p>
                      </a:txBody>
                      <a:tcPr anchor="ctr"/>
                    </a:tc>
                    <a:tc hMerge="1">
                      <a:txBody>
                        <a:bodyPr/>
                        <a:lstStyle/>
                        <a:p>
                          <a:endParaRPr lang="en-US" dirty="0"/>
                        </a:p>
                      </a:txBody>
                      <a:tcPr/>
                    </a:tc>
                  </a:tr>
                  <a:tr h="325910">
                    <a:tc vMerge="1">
                      <a:txBody>
                        <a:bodyPr/>
                        <a:lstStyle/>
                        <a:p>
                          <a:endParaRPr lang="en-US" dirty="0"/>
                        </a:p>
                      </a:txBody>
                      <a:tcPr/>
                    </a:tc>
                    <a:tc>
                      <a:txBody>
                        <a:bodyPr/>
                        <a:lstStyle/>
                        <a:p>
                          <a:pPr algn="ctr"/>
                          <a:r>
                            <a:rPr lang="en-US" dirty="0" smtClean="0"/>
                            <a:t>Females</a:t>
                          </a:r>
                          <a:endParaRPr lang="en-US" dirty="0"/>
                        </a:p>
                      </a:txBody>
                      <a:tcPr anchor="ctr"/>
                    </a:tc>
                    <a:tc>
                      <a:txBody>
                        <a:bodyPr/>
                        <a:lstStyle/>
                        <a:p>
                          <a:pPr algn="ctr"/>
                          <a:r>
                            <a:rPr lang="en-US" dirty="0" smtClean="0"/>
                            <a:t>Males</a:t>
                          </a:r>
                          <a:endParaRPr lang="en-US" dirty="0"/>
                        </a:p>
                      </a:txBody>
                      <a:tcPr anchor="ctr"/>
                    </a:tc>
                  </a:tr>
                  <a:tr h="442468">
                    <a:tc>
                      <a:txBody>
                        <a:bodyPr/>
                        <a:lstStyle/>
                        <a:p>
                          <a:pPr algn="ctr"/>
                          <a:r>
                            <a:rPr lang="en-US" dirty="0" smtClean="0"/>
                            <a:t>Manicure</a:t>
                          </a:r>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US" sz="1400" b="0" i="1" smtClean="0">
                                        <a:latin typeface="Cambria Math"/>
                                      </a:rPr>
                                      <m:t>58</m:t>
                                    </m:r>
                                  </m:num>
                                  <m:den>
                                    <m:r>
                                      <a:rPr lang="en-US" sz="1400" b="0" i="1" smtClean="0">
                                        <a:latin typeface="Cambria Math"/>
                                      </a:rPr>
                                      <m:t>89</m:t>
                                    </m:r>
                                  </m:den>
                                </m:f>
                                <m:r>
                                  <a:rPr lang="en-US" sz="1400" b="0" i="1" smtClean="0">
                                    <a:latin typeface="Cambria Math"/>
                                  </a:rPr>
                                  <m:t>=.65=</m:t>
                                </m:r>
                                <m:r>
                                  <a:rPr lang="en-US" sz="1400" b="1" i="1" smtClean="0">
                                    <a:latin typeface="Cambria Math"/>
                                  </a:rPr>
                                  <m:t>𝟔𝟓</m:t>
                                </m:r>
                                <m:r>
                                  <a:rPr lang="en-US" sz="1400" b="1" i="1" smtClean="0">
                                    <a:latin typeface="Cambria Math"/>
                                  </a:rPr>
                                  <m:t>%</m:t>
                                </m:r>
                              </m:oMath>
                            </m:oMathPara>
                          </a14:m>
                          <a:endParaRPr lang="en-US" sz="1400" b="1"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US" sz="1400" b="0" i="1" smtClean="0">
                                        <a:latin typeface="Cambria Math"/>
                                      </a:rPr>
                                      <m:t>31</m:t>
                                    </m:r>
                                  </m:num>
                                  <m:den>
                                    <m:r>
                                      <a:rPr lang="en-US" sz="1400" b="0" i="1" smtClean="0">
                                        <a:latin typeface="Cambria Math"/>
                                      </a:rPr>
                                      <m:t>89</m:t>
                                    </m:r>
                                  </m:den>
                                </m:f>
                                <m:r>
                                  <a:rPr lang="en-US" sz="1400" b="0" i="1" smtClean="0">
                                    <a:latin typeface="Cambria Math"/>
                                  </a:rPr>
                                  <m:t>=.35=</m:t>
                                </m:r>
                                <m:r>
                                  <a:rPr lang="en-US" sz="1400" b="1" i="1" smtClean="0">
                                    <a:latin typeface="Cambria Math"/>
                                  </a:rPr>
                                  <m:t>𝟑𝟓</m:t>
                                </m:r>
                                <m:r>
                                  <a:rPr lang="en-US" sz="1400" b="1" i="1" smtClean="0">
                                    <a:latin typeface="Cambria Math"/>
                                  </a:rPr>
                                  <m:t>%</m:t>
                                </m:r>
                              </m:oMath>
                            </m:oMathPara>
                          </a14:m>
                          <a:endParaRPr lang="en-US" sz="1400" b="1" dirty="0"/>
                        </a:p>
                      </a:txBody>
                      <a:tcPr anchor="ctr"/>
                    </a:tc>
                  </a:tr>
                  <a:tr h="438621">
                    <a:tc>
                      <a:txBody>
                        <a:bodyPr/>
                        <a:lstStyle/>
                        <a:p>
                          <a:pPr algn="ctr"/>
                          <a:r>
                            <a:rPr lang="en-US" dirty="0" smtClean="0"/>
                            <a:t>Pedicure</a:t>
                          </a:r>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US" sz="1400" b="0" i="1" smtClean="0">
                                        <a:latin typeface="Cambria Math"/>
                                      </a:rPr>
                                      <m:t>77</m:t>
                                    </m:r>
                                  </m:num>
                                  <m:den>
                                    <m:r>
                                      <a:rPr lang="en-US" sz="1400" b="0" i="1" smtClean="0">
                                        <a:latin typeface="Cambria Math"/>
                                      </a:rPr>
                                      <m:t>104</m:t>
                                    </m:r>
                                  </m:den>
                                </m:f>
                                <m:r>
                                  <a:rPr lang="en-US" sz="1400" b="0" i="1" smtClean="0">
                                    <a:latin typeface="Cambria Math"/>
                                  </a:rPr>
                                  <m:t>=.74=</m:t>
                                </m:r>
                                <m:r>
                                  <a:rPr lang="en-US" sz="1400" b="1" i="1" smtClean="0">
                                    <a:latin typeface="Cambria Math"/>
                                  </a:rPr>
                                  <m:t>𝟕𝟒</m:t>
                                </m:r>
                                <m:r>
                                  <a:rPr lang="en-US" sz="1400" b="1" i="1" smtClean="0">
                                    <a:latin typeface="Cambria Math"/>
                                  </a:rPr>
                                  <m:t>%</m:t>
                                </m:r>
                              </m:oMath>
                            </m:oMathPara>
                          </a14:m>
                          <a:endParaRPr lang="en-US" sz="1400" b="1"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US" sz="1400" b="0" i="1" smtClean="0">
                                        <a:latin typeface="Cambria Math"/>
                                      </a:rPr>
                                      <m:t>27</m:t>
                                    </m:r>
                                  </m:num>
                                  <m:den>
                                    <m:r>
                                      <a:rPr lang="en-US" sz="1400" b="0" i="1" smtClean="0">
                                        <a:latin typeface="Cambria Math"/>
                                      </a:rPr>
                                      <m:t>104</m:t>
                                    </m:r>
                                  </m:den>
                                </m:f>
                                <m:r>
                                  <a:rPr lang="en-US" sz="1400" b="0" i="1" smtClean="0">
                                    <a:latin typeface="Cambria Math"/>
                                  </a:rPr>
                                  <m:t>=.26=</m:t>
                                </m:r>
                                <m:r>
                                  <a:rPr lang="en-US" sz="1400" b="1" i="1" smtClean="0">
                                    <a:latin typeface="Cambria Math"/>
                                  </a:rPr>
                                  <m:t>𝟐𝟔</m:t>
                                </m:r>
                                <m:r>
                                  <a:rPr lang="en-US" sz="1400" b="1" i="1" smtClean="0">
                                    <a:latin typeface="Cambria Math"/>
                                  </a:rPr>
                                  <m:t>%</m:t>
                                </m:r>
                              </m:oMath>
                            </m:oMathPara>
                          </a14:m>
                          <a:endParaRPr lang="en-US" sz="1400" b="1" dirty="0"/>
                        </a:p>
                      </a:txBody>
                      <a:tcPr anchor="ctr"/>
                    </a:tc>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765616848"/>
                  </p:ext>
                </p:extLst>
              </p:nvPr>
            </p:nvGraphicFramePr>
            <p:xfrm>
              <a:off x="2466109" y="2705708"/>
              <a:ext cx="4800600" cy="1720342"/>
            </p:xfrm>
            <a:graphic>
              <a:graphicData uri="http://schemas.openxmlformats.org/drawingml/2006/table">
                <a:tbl>
                  <a:tblPr firstRow="1" bandRow="1">
                    <a:tableStyleId>{5C22544A-7EE6-4342-B048-85BDC9FD1C3A}</a:tableStyleId>
                  </a:tblPr>
                  <a:tblGrid>
                    <a:gridCol w="1600200"/>
                    <a:gridCol w="1600200"/>
                    <a:gridCol w="1600200"/>
                  </a:tblGrid>
                  <a:tr h="365760">
                    <a:tc rowSpan="2">
                      <a:txBody>
                        <a:bodyPr/>
                        <a:lstStyle/>
                        <a:p>
                          <a:pPr algn="ctr"/>
                          <a:r>
                            <a:rPr lang="en-US" dirty="0" smtClean="0"/>
                            <a:t>Nail</a:t>
                          </a:r>
                          <a:r>
                            <a:rPr lang="en-US" baseline="0" dirty="0" smtClean="0"/>
                            <a:t> Service</a:t>
                          </a:r>
                          <a:endParaRPr lang="en-US" dirty="0"/>
                        </a:p>
                      </a:txBody>
                      <a:tcPr anchor="ctr"/>
                    </a:tc>
                    <a:tc gridSpan="2">
                      <a:txBody>
                        <a:bodyPr/>
                        <a:lstStyle/>
                        <a:p>
                          <a:pPr algn="ctr"/>
                          <a:r>
                            <a:rPr lang="en-US" dirty="0" smtClean="0"/>
                            <a:t>Gender</a:t>
                          </a:r>
                          <a:endParaRPr lang="en-US" dirty="0"/>
                        </a:p>
                      </a:txBody>
                      <a:tcPr anchor="ctr"/>
                    </a:tc>
                    <a:tc hMerge="1">
                      <a:txBody>
                        <a:bodyPr/>
                        <a:lstStyle/>
                        <a:p>
                          <a:endParaRPr lang="en-US" dirty="0"/>
                        </a:p>
                      </a:txBody>
                      <a:tcPr/>
                    </a:tc>
                  </a:tr>
                  <a:tr h="365760">
                    <a:tc vMerge="1">
                      <a:txBody>
                        <a:bodyPr/>
                        <a:lstStyle/>
                        <a:p>
                          <a:endParaRPr lang="en-US" dirty="0"/>
                        </a:p>
                      </a:txBody>
                      <a:tcPr/>
                    </a:tc>
                    <a:tc>
                      <a:txBody>
                        <a:bodyPr/>
                        <a:lstStyle/>
                        <a:p>
                          <a:pPr algn="ctr"/>
                          <a:r>
                            <a:rPr lang="en-US" dirty="0" smtClean="0"/>
                            <a:t>Females</a:t>
                          </a:r>
                          <a:endParaRPr lang="en-US" dirty="0"/>
                        </a:p>
                      </a:txBody>
                      <a:tcPr anchor="ctr"/>
                    </a:tc>
                    <a:tc>
                      <a:txBody>
                        <a:bodyPr/>
                        <a:lstStyle/>
                        <a:p>
                          <a:pPr algn="ctr"/>
                          <a:r>
                            <a:rPr lang="en-US" dirty="0" smtClean="0"/>
                            <a:t>Males</a:t>
                          </a:r>
                          <a:endParaRPr lang="en-US" dirty="0"/>
                        </a:p>
                      </a:txBody>
                      <a:tcPr anchor="ctr"/>
                    </a:tc>
                  </a:tr>
                  <a:tr h="496570">
                    <a:tc>
                      <a:txBody>
                        <a:bodyPr/>
                        <a:lstStyle/>
                        <a:p>
                          <a:pPr algn="ctr"/>
                          <a:r>
                            <a:rPr lang="en-US" dirty="0" smtClean="0"/>
                            <a:t>Manicure</a:t>
                          </a:r>
                          <a:endParaRPr lang="en-US" dirty="0"/>
                        </a:p>
                      </a:txBody>
                      <a:tcPr anchor="ctr"/>
                    </a:tc>
                    <a:tc>
                      <a:txBody>
                        <a:bodyPr/>
                        <a:lstStyle/>
                        <a:p>
                          <a:endParaRPr lang="en-US"/>
                        </a:p>
                      </a:txBody>
                      <a:tcPr anchor="ctr">
                        <a:blipFill rotWithShape="1">
                          <a:blip r:embed="rId4"/>
                          <a:stretch>
                            <a:fillRect l="-100000" t="-154321" r="-100000" b="-107407"/>
                          </a:stretch>
                        </a:blipFill>
                      </a:tcPr>
                    </a:tc>
                    <a:tc>
                      <a:txBody>
                        <a:bodyPr/>
                        <a:lstStyle/>
                        <a:p>
                          <a:endParaRPr lang="en-US"/>
                        </a:p>
                      </a:txBody>
                      <a:tcPr anchor="ctr">
                        <a:blipFill rotWithShape="1">
                          <a:blip r:embed="rId4"/>
                          <a:stretch>
                            <a:fillRect l="-200763" t="-154321" r="-382" b="-107407"/>
                          </a:stretch>
                        </a:blipFill>
                      </a:tcPr>
                    </a:tc>
                  </a:tr>
                  <a:tr h="492252">
                    <a:tc>
                      <a:txBody>
                        <a:bodyPr/>
                        <a:lstStyle/>
                        <a:p>
                          <a:pPr algn="ctr"/>
                          <a:r>
                            <a:rPr lang="en-US" dirty="0" smtClean="0"/>
                            <a:t>Pedicure</a:t>
                          </a:r>
                          <a:endParaRPr lang="en-US" dirty="0"/>
                        </a:p>
                      </a:txBody>
                      <a:tcPr anchor="ctr"/>
                    </a:tc>
                    <a:tc>
                      <a:txBody>
                        <a:bodyPr/>
                        <a:lstStyle/>
                        <a:p>
                          <a:endParaRPr lang="en-US"/>
                        </a:p>
                      </a:txBody>
                      <a:tcPr anchor="ctr">
                        <a:blipFill rotWithShape="1">
                          <a:blip r:embed="rId4"/>
                          <a:stretch>
                            <a:fillRect l="-100000" t="-254321" r="-100000" b="-7407"/>
                          </a:stretch>
                        </a:blipFill>
                      </a:tcPr>
                    </a:tc>
                    <a:tc>
                      <a:txBody>
                        <a:bodyPr/>
                        <a:lstStyle/>
                        <a:p>
                          <a:endParaRPr lang="en-US"/>
                        </a:p>
                      </a:txBody>
                      <a:tcPr anchor="ctr">
                        <a:blipFill rotWithShape="1">
                          <a:blip r:embed="rId4"/>
                          <a:stretch>
                            <a:fillRect l="-200763" t="-254321" r="-382" b="-7407"/>
                          </a:stretch>
                        </a:blipFill>
                      </a:tcPr>
                    </a:tc>
                  </a:tr>
                </a:tbl>
              </a:graphicData>
            </a:graphic>
          </p:graphicFrame>
        </mc:Fallback>
      </mc:AlternateContent>
      <p:sp>
        <p:nvSpPr>
          <p:cNvPr id="10" name="TextBox 9"/>
          <p:cNvSpPr txBox="1"/>
          <p:nvPr/>
        </p:nvSpPr>
        <p:spPr>
          <a:xfrm>
            <a:off x="419389" y="2707671"/>
            <a:ext cx="1709085" cy="1631216"/>
          </a:xfrm>
          <a:prstGeom prst="rect">
            <a:avLst/>
          </a:prstGeom>
          <a:solidFill>
            <a:srgbClr val="FFFF00"/>
          </a:solidFill>
        </p:spPr>
        <p:txBody>
          <a:bodyPr wrap="square" rtlCol="0">
            <a:spAutoFit/>
          </a:bodyPr>
          <a:lstStyle/>
          <a:p>
            <a:r>
              <a:rPr lang="en-US" sz="2000" dirty="0" smtClean="0"/>
              <a:t>Conditional relative frequency with </a:t>
            </a:r>
            <a:r>
              <a:rPr lang="en-US" sz="2000" u="sng" dirty="0" smtClean="0"/>
              <a:t>respect to </a:t>
            </a:r>
            <a:r>
              <a:rPr lang="en-US" sz="2000" b="1" u="sng" dirty="0" smtClean="0"/>
              <a:t>nail service</a:t>
            </a:r>
            <a:r>
              <a:rPr lang="en-US" sz="2000" u="sng" dirty="0" smtClean="0"/>
              <a:t>.</a:t>
            </a:r>
            <a:endParaRPr lang="en-US" sz="2000" u="sng" dirty="0"/>
          </a:p>
        </p:txBody>
      </p:sp>
      <p:sp>
        <p:nvSpPr>
          <p:cNvPr id="11" name="Notched Right Arrow 10"/>
          <p:cNvSpPr/>
          <p:nvPr/>
        </p:nvSpPr>
        <p:spPr>
          <a:xfrm>
            <a:off x="1398232" y="3112742"/>
            <a:ext cx="536426" cy="332831"/>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ext uri="{D42A27DB-BD31-4B8C-83A1-F6EECF244321}">
                    <p14:modId xmlns:p14="http://schemas.microsoft.com/office/powerpoint/2010/main" val="480772860"/>
                  </p:ext>
                </p:extLst>
              </p:nvPr>
            </p:nvGraphicFramePr>
            <p:xfrm>
              <a:off x="2466109" y="4844875"/>
              <a:ext cx="4800600" cy="1720342"/>
            </p:xfrm>
            <a:graphic>
              <a:graphicData uri="http://schemas.openxmlformats.org/drawingml/2006/table">
                <a:tbl>
                  <a:tblPr firstRow="1" bandRow="1">
                    <a:tableStyleId>{5C22544A-7EE6-4342-B048-85BDC9FD1C3A}</a:tableStyleId>
                  </a:tblPr>
                  <a:tblGrid>
                    <a:gridCol w="1600200"/>
                    <a:gridCol w="1600200"/>
                    <a:gridCol w="1600200"/>
                  </a:tblGrid>
                  <a:tr h="340327">
                    <a:tc rowSpan="2">
                      <a:txBody>
                        <a:bodyPr/>
                        <a:lstStyle/>
                        <a:p>
                          <a:pPr algn="ctr"/>
                          <a:r>
                            <a:rPr lang="en-US" dirty="0" smtClean="0"/>
                            <a:t>Nail</a:t>
                          </a:r>
                          <a:r>
                            <a:rPr lang="en-US" baseline="0" dirty="0" smtClean="0"/>
                            <a:t> Service</a:t>
                          </a:r>
                          <a:endParaRPr lang="en-US" dirty="0"/>
                        </a:p>
                      </a:txBody>
                      <a:tcPr anchor="ctr"/>
                    </a:tc>
                    <a:tc gridSpan="2">
                      <a:txBody>
                        <a:bodyPr/>
                        <a:lstStyle/>
                        <a:p>
                          <a:pPr algn="ctr"/>
                          <a:r>
                            <a:rPr lang="en-US" dirty="0" smtClean="0"/>
                            <a:t>Gender</a:t>
                          </a:r>
                          <a:endParaRPr lang="en-US" dirty="0"/>
                        </a:p>
                      </a:txBody>
                      <a:tcPr anchor="ctr"/>
                    </a:tc>
                    <a:tc hMerge="1">
                      <a:txBody>
                        <a:bodyPr/>
                        <a:lstStyle/>
                        <a:p>
                          <a:endParaRPr lang="en-US" dirty="0"/>
                        </a:p>
                      </a:txBody>
                      <a:tcPr/>
                    </a:tc>
                  </a:tr>
                  <a:tr h="340327">
                    <a:tc vMerge="1">
                      <a:txBody>
                        <a:bodyPr/>
                        <a:lstStyle/>
                        <a:p>
                          <a:endParaRPr lang="en-US" dirty="0"/>
                        </a:p>
                      </a:txBody>
                      <a:tcPr/>
                    </a:tc>
                    <a:tc>
                      <a:txBody>
                        <a:bodyPr/>
                        <a:lstStyle/>
                        <a:p>
                          <a:pPr algn="ctr"/>
                          <a:r>
                            <a:rPr lang="en-US" dirty="0" smtClean="0"/>
                            <a:t>Females</a:t>
                          </a:r>
                          <a:endParaRPr lang="en-US" dirty="0"/>
                        </a:p>
                      </a:txBody>
                      <a:tcPr anchor="ctr"/>
                    </a:tc>
                    <a:tc>
                      <a:txBody>
                        <a:bodyPr/>
                        <a:lstStyle/>
                        <a:p>
                          <a:pPr algn="ctr"/>
                          <a:r>
                            <a:rPr lang="en-US" dirty="0" smtClean="0"/>
                            <a:t>Males</a:t>
                          </a:r>
                          <a:endParaRPr lang="en-US" dirty="0"/>
                        </a:p>
                      </a:txBody>
                      <a:tcPr anchor="ctr"/>
                    </a:tc>
                  </a:tr>
                  <a:tr h="489238">
                    <a:tc>
                      <a:txBody>
                        <a:bodyPr/>
                        <a:lstStyle/>
                        <a:p>
                          <a:pPr algn="ctr"/>
                          <a:r>
                            <a:rPr lang="en-US" dirty="0" smtClean="0"/>
                            <a:t>Manicure</a:t>
                          </a:r>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US" sz="1400" b="0" i="1" smtClean="0">
                                        <a:latin typeface="Cambria Math"/>
                                      </a:rPr>
                                      <m:t>58</m:t>
                                    </m:r>
                                  </m:num>
                                  <m:den>
                                    <m:r>
                                      <a:rPr lang="en-US" sz="1400" b="0" i="1" smtClean="0">
                                        <a:latin typeface="Cambria Math"/>
                                      </a:rPr>
                                      <m:t>193</m:t>
                                    </m:r>
                                  </m:den>
                                </m:f>
                                <m:r>
                                  <a:rPr lang="en-US" sz="1400" b="0" i="1" smtClean="0">
                                    <a:latin typeface="Cambria Math"/>
                                  </a:rPr>
                                  <m:t>=.30=</m:t>
                                </m:r>
                                <m:r>
                                  <a:rPr lang="en-US" sz="1400" b="1" i="1" smtClean="0">
                                    <a:latin typeface="Cambria Math"/>
                                  </a:rPr>
                                  <m:t>𝟑𝟎</m:t>
                                </m:r>
                                <m:r>
                                  <a:rPr lang="en-US" sz="1400" b="1" i="1" smtClean="0">
                                    <a:latin typeface="Cambria Math"/>
                                  </a:rPr>
                                  <m:t>%</m:t>
                                </m:r>
                              </m:oMath>
                            </m:oMathPara>
                          </a14:m>
                          <a:endParaRPr lang="en-US" sz="1400" b="1"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US" sz="1400" b="0" i="1" smtClean="0">
                                        <a:latin typeface="Cambria Math"/>
                                      </a:rPr>
                                      <m:t>31</m:t>
                                    </m:r>
                                  </m:num>
                                  <m:den>
                                    <m:r>
                                      <a:rPr lang="en-US" sz="1400" b="0" i="1" smtClean="0">
                                        <a:latin typeface="Cambria Math"/>
                                      </a:rPr>
                                      <m:t>193</m:t>
                                    </m:r>
                                  </m:den>
                                </m:f>
                                <m:r>
                                  <a:rPr lang="en-US" sz="1400" b="0" i="1" smtClean="0">
                                    <a:latin typeface="Cambria Math"/>
                                  </a:rPr>
                                  <m:t>=.16=</m:t>
                                </m:r>
                                <m:r>
                                  <a:rPr lang="en-US" sz="1400" b="1" i="1" smtClean="0">
                                    <a:latin typeface="Cambria Math"/>
                                  </a:rPr>
                                  <m:t>𝟏𝟔</m:t>
                                </m:r>
                                <m:r>
                                  <a:rPr lang="en-US" sz="1400" b="1" i="1" smtClean="0">
                                    <a:latin typeface="Cambria Math"/>
                                  </a:rPr>
                                  <m:t>%</m:t>
                                </m:r>
                                <m:r>
                                  <a:rPr lang="en-US" sz="1400" b="0" i="1" smtClean="0">
                                    <a:latin typeface="Cambria Math"/>
                                  </a:rPr>
                                  <m:t> </m:t>
                                </m:r>
                              </m:oMath>
                            </m:oMathPara>
                          </a14:m>
                          <a:endParaRPr lang="en-US" sz="1400" b="1" dirty="0"/>
                        </a:p>
                      </a:txBody>
                      <a:tcPr anchor="ctr"/>
                    </a:tc>
                  </a:tr>
                  <a:tr h="484825">
                    <a:tc>
                      <a:txBody>
                        <a:bodyPr/>
                        <a:lstStyle/>
                        <a:p>
                          <a:pPr algn="ctr"/>
                          <a:r>
                            <a:rPr lang="en-US" dirty="0" smtClean="0"/>
                            <a:t>Pedicure</a:t>
                          </a:r>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US" sz="1400" b="0" i="1" smtClean="0">
                                        <a:latin typeface="Cambria Math"/>
                                      </a:rPr>
                                      <m:t>77</m:t>
                                    </m:r>
                                  </m:num>
                                  <m:den>
                                    <m:r>
                                      <a:rPr lang="en-US" sz="1400" b="0" i="1" smtClean="0">
                                        <a:latin typeface="Cambria Math"/>
                                      </a:rPr>
                                      <m:t>193</m:t>
                                    </m:r>
                                  </m:den>
                                </m:f>
                                <m:r>
                                  <a:rPr lang="en-US" sz="1400" b="0" i="1" smtClean="0">
                                    <a:latin typeface="Cambria Math"/>
                                  </a:rPr>
                                  <m:t>=.40=</m:t>
                                </m:r>
                                <m:r>
                                  <a:rPr lang="en-US" sz="1400" b="1" i="1" smtClean="0">
                                    <a:latin typeface="Cambria Math"/>
                                  </a:rPr>
                                  <m:t>𝟒𝟎</m:t>
                                </m:r>
                                <m:r>
                                  <a:rPr lang="en-US" sz="1400" b="1" i="1" smtClean="0">
                                    <a:latin typeface="Cambria Math"/>
                                  </a:rPr>
                                  <m:t>%</m:t>
                                </m:r>
                              </m:oMath>
                            </m:oMathPara>
                          </a14:m>
                          <a:endParaRPr lang="en-US" sz="1400" b="1"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US" sz="1400" b="0" i="1" smtClean="0">
                                        <a:latin typeface="Cambria Math"/>
                                      </a:rPr>
                                      <m:t>27</m:t>
                                    </m:r>
                                  </m:num>
                                  <m:den>
                                    <m:r>
                                      <a:rPr lang="en-US" sz="1400" b="0" i="1" smtClean="0">
                                        <a:latin typeface="Cambria Math"/>
                                      </a:rPr>
                                      <m:t>193</m:t>
                                    </m:r>
                                  </m:den>
                                </m:f>
                                <m:r>
                                  <a:rPr lang="en-US" sz="1400" b="0" i="1" smtClean="0">
                                    <a:latin typeface="Cambria Math"/>
                                  </a:rPr>
                                  <m:t>=.14=</m:t>
                                </m:r>
                                <m:r>
                                  <a:rPr lang="en-US" sz="1400" b="1" i="1" smtClean="0">
                                    <a:latin typeface="Cambria Math"/>
                                  </a:rPr>
                                  <m:t>𝟏𝟒</m:t>
                                </m:r>
                                <m:r>
                                  <a:rPr lang="en-US" sz="1400" b="1" i="1" smtClean="0">
                                    <a:latin typeface="Cambria Math"/>
                                  </a:rPr>
                                  <m:t>%</m:t>
                                </m:r>
                              </m:oMath>
                            </m:oMathPara>
                          </a14:m>
                          <a:endParaRPr lang="en-US" sz="1400" b="1" dirty="0"/>
                        </a:p>
                      </a:txBody>
                      <a:tcPr anchor="ctr"/>
                    </a:tc>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480772860"/>
                  </p:ext>
                </p:extLst>
              </p:nvPr>
            </p:nvGraphicFramePr>
            <p:xfrm>
              <a:off x="2466109" y="4844875"/>
              <a:ext cx="4800600" cy="1720342"/>
            </p:xfrm>
            <a:graphic>
              <a:graphicData uri="http://schemas.openxmlformats.org/drawingml/2006/table">
                <a:tbl>
                  <a:tblPr firstRow="1" bandRow="1">
                    <a:tableStyleId>{5C22544A-7EE6-4342-B048-85BDC9FD1C3A}</a:tableStyleId>
                  </a:tblPr>
                  <a:tblGrid>
                    <a:gridCol w="1600200"/>
                    <a:gridCol w="1600200"/>
                    <a:gridCol w="1600200"/>
                  </a:tblGrid>
                  <a:tr h="365760">
                    <a:tc rowSpan="2">
                      <a:txBody>
                        <a:bodyPr/>
                        <a:lstStyle/>
                        <a:p>
                          <a:pPr algn="ctr"/>
                          <a:r>
                            <a:rPr lang="en-US" dirty="0" smtClean="0"/>
                            <a:t>Nail</a:t>
                          </a:r>
                          <a:r>
                            <a:rPr lang="en-US" baseline="0" dirty="0" smtClean="0"/>
                            <a:t> Service</a:t>
                          </a:r>
                          <a:endParaRPr lang="en-US" dirty="0"/>
                        </a:p>
                      </a:txBody>
                      <a:tcPr anchor="ctr"/>
                    </a:tc>
                    <a:tc gridSpan="2">
                      <a:txBody>
                        <a:bodyPr/>
                        <a:lstStyle/>
                        <a:p>
                          <a:pPr algn="ctr"/>
                          <a:r>
                            <a:rPr lang="en-US" dirty="0" smtClean="0"/>
                            <a:t>Gender</a:t>
                          </a:r>
                          <a:endParaRPr lang="en-US" dirty="0"/>
                        </a:p>
                      </a:txBody>
                      <a:tcPr anchor="ctr"/>
                    </a:tc>
                    <a:tc hMerge="1">
                      <a:txBody>
                        <a:bodyPr/>
                        <a:lstStyle/>
                        <a:p>
                          <a:endParaRPr lang="en-US" dirty="0"/>
                        </a:p>
                      </a:txBody>
                      <a:tcPr/>
                    </a:tc>
                  </a:tr>
                  <a:tr h="365760">
                    <a:tc vMerge="1">
                      <a:txBody>
                        <a:bodyPr/>
                        <a:lstStyle/>
                        <a:p>
                          <a:endParaRPr lang="en-US" dirty="0"/>
                        </a:p>
                      </a:txBody>
                      <a:tcPr/>
                    </a:tc>
                    <a:tc>
                      <a:txBody>
                        <a:bodyPr/>
                        <a:lstStyle/>
                        <a:p>
                          <a:pPr algn="ctr"/>
                          <a:r>
                            <a:rPr lang="en-US" dirty="0" smtClean="0"/>
                            <a:t>Females</a:t>
                          </a:r>
                          <a:endParaRPr lang="en-US" dirty="0"/>
                        </a:p>
                      </a:txBody>
                      <a:tcPr anchor="ctr"/>
                    </a:tc>
                    <a:tc>
                      <a:txBody>
                        <a:bodyPr/>
                        <a:lstStyle/>
                        <a:p>
                          <a:pPr algn="ctr"/>
                          <a:r>
                            <a:rPr lang="en-US" dirty="0" smtClean="0"/>
                            <a:t>Males</a:t>
                          </a:r>
                          <a:endParaRPr lang="en-US" dirty="0"/>
                        </a:p>
                      </a:txBody>
                      <a:tcPr anchor="ctr"/>
                    </a:tc>
                  </a:tr>
                  <a:tr h="496570">
                    <a:tc>
                      <a:txBody>
                        <a:bodyPr/>
                        <a:lstStyle/>
                        <a:p>
                          <a:pPr algn="ctr"/>
                          <a:r>
                            <a:rPr lang="en-US" dirty="0" smtClean="0"/>
                            <a:t>Manicure</a:t>
                          </a:r>
                          <a:endParaRPr lang="en-US" dirty="0"/>
                        </a:p>
                      </a:txBody>
                      <a:tcPr anchor="ctr"/>
                    </a:tc>
                    <a:tc>
                      <a:txBody>
                        <a:bodyPr/>
                        <a:lstStyle/>
                        <a:p>
                          <a:endParaRPr lang="en-US"/>
                        </a:p>
                      </a:txBody>
                      <a:tcPr anchor="ctr">
                        <a:blipFill rotWithShape="1">
                          <a:blip r:embed="rId5"/>
                          <a:stretch>
                            <a:fillRect l="-100000" t="-154321" r="-100000" b="-107407"/>
                          </a:stretch>
                        </a:blipFill>
                      </a:tcPr>
                    </a:tc>
                    <a:tc>
                      <a:txBody>
                        <a:bodyPr/>
                        <a:lstStyle/>
                        <a:p>
                          <a:endParaRPr lang="en-US"/>
                        </a:p>
                      </a:txBody>
                      <a:tcPr anchor="ctr">
                        <a:blipFill rotWithShape="1">
                          <a:blip r:embed="rId5"/>
                          <a:stretch>
                            <a:fillRect l="-200763" t="-154321" r="-382" b="-107407"/>
                          </a:stretch>
                        </a:blipFill>
                      </a:tcPr>
                    </a:tc>
                  </a:tr>
                  <a:tr h="492252">
                    <a:tc>
                      <a:txBody>
                        <a:bodyPr/>
                        <a:lstStyle/>
                        <a:p>
                          <a:pPr algn="ctr"/>
                          <a:r>
                            <a:rPr lang="en-US" dirty="0" smtClean="0"/>
                            <a:t>Pedicure</a:t>
                          </a:r>
                          <a:endParaRPr lang="en-US" dirty="0"/>
                        </a:p>
                      </a:txBody>
                      <a:tcPr anchor="ctr"/>
                    </a:tc>
                    <a:tc>
                      <a:txBody>
                        <a:bodyPr/>
                        <a:lstStyle/>
                        <a:p>
                          <a:endParaRPr lang="en-US"/>
                        </a:p>
                      </a:txBody>
                      <a:tcPr anchor="ctr">
                        <a:blipFill rotWithShape="1">
                          <a:blip r:embed="rId5"/>
                          <a:stretch>
                            <a:fillRect l="-100000" t="-254321" r="-100000" b="-7407"/>
                          </a:stretch>
                        </a:blipFill>
                      </a:tcPr>
                    </a:tc>
                    <a:tc>
                      <a:txBody>
                        <a:bodyPr/>
                        <a:lstStyle/>
                        <a:p>
                          <a:endParaRPr lang="en-US"/>
                        </a:p>
                      </a:txBody>
                      <a:tcPr anchor="ctr">
                        <a:blipFill rotWithShape="1">
                          <a:blip r:embed="rId5"/>
                          <a:stretch>
                            <a:fillRect l="-200763" t="-254321" r="-382" b="-7407"/>
                          </a:stretch>
                        </a:blipFill>
                      </a:tcPr>
                    </a:tc>
                  </a:tr>
                </a:tbl>
              </a:graphicData>
            </a:graphic>
          </p:graphicFrame>
        </mc:Fallback>
      </mc:AlternateContent>
      <p:sp>
        <p:nvSpPr>
          <p:cNvPr id="13" name="TextBox 12"/>
          <p:cNvSpPr txBox="1"/>
          <p:nvPr/>
        </p:nvSpPr>
        <p:spPr>
          <a:xfrm>
            <a:off x="419389" y="4735550"/>
            <a:ext cx="1672369" cy="1631216"/>
          </a:xfrm>
          <a:prstGeom prst="rect">
            <a:avLst/>
          </a:prstGeom>
          <a:solidFill>
            <a:srgbClr val="FFFF00"/>
          </a:solidFill>
        </p:spPr>
        <p:txBody>
          <a:bodyPr wrap="square" rtlCol="0">
            <a:spAutoFit/>
          </a:bodyPr>
          <a:lstStyle/>
          <a:p>
            <a:r>
              <a:rPr lang="en-US" sz="2000" dirty="0" smtClean="0">
                <a:solidFill>
                  <a:prstClr val="black"/>
                </a:solidFill>
              </a:rPr>
              <a:t>Conditional relative frequency with </a:t>
            </a:r>
            <a:r>
              <a:rPr lang="en-US" sz="2000" u="sng" dirty="0" smtClean="0">
                <a:solidFill>
                  <a:prstClr val="black"/>
                </a:solidFill>
              </a:rPr>
              <a:t>respect to </a:t>
            </a:r>
            <a:r>
              <a:rPr lang="en-US" sz="2000" b="1" u="sng" dirty="0" smtClean="0">
                <a:solidFill>
                  <a:prstClr val="black"/>
                </a:solidFill>
              </a:rPr>
              <a:t>all people.</a:t>
            </a:r>
            <a:endParaRPr lang="en-US" sz="2000" b="1" u="sng" dirty="0">
              <a:solidFill>
                <a:prstClr val="black"/>
              </a:solidFill>
            </a:endParaRPr>
          </a:p>
        </p:txBody>
      </p:sp>
      <p:sp>
        <p:nvSpPr>
          <p:cNvPr id="14" name="Notched Right Arrow 13"/>
          <p:cNvSpPr/>
          <p:nvPr/>
        </p:nvSpPr>
        <p:spPr>
          <a:xfrm>
            <a:off x="1344410" y="5109300"/>
            <a:ext cx="536426" cy="332831"/>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1953490" y="0"/>
            <a:ext cx="6068291" cy="584775"/>
          </a:xfrm>
          <a:prstGeom prst="rect">
            <a:avLst/>
          </a:prstGeom>
          <a:noFill/>
        </p:spPr>
        <p:txBody>
          <a:bodyPr wrap="square" rtlCol="0">
            <a:spAutoFit/>
          </a:bodyPr>
          <a:lstStyle/>
          <a:p>
            <a:r>
              <a:rPr lang="en-US" sz="3200" b="1" dirty="0" smtClean="0"/>
              <a:t>Conditional Relative Frequency</a:t>
            </a:r>
            <a:endParaRPr lang="en-US" sz="3200" b="1" dirty="0"/>
          </a:p>
        </p:txBody>
      </p:sp>
      <p:sp>
        <p:nvSpPr>
          <p:cNvPr id="16" name="TextBox 15"/>
          <p:cNvSpPr txBox="1"/>
          <p:nvPr/>
        </p:nvSpPr>
        <p:spPr>
          <a:xfrm>
            <a:off x="7509165" y="2488781"/>
            <a:ext cx="1427018" cy="2246769"/>
          </a:xfrm>
          <a:prstGeom prst="rect">
            <a:avLst/>
          </a:prstGeom>
          <a:noFill/>
          <a:ln w="25400">
            <a:solidFill>
              <a:schemeClr val="accent1"/>
            </a:solidFill>
          </a:ln>
        </p:spPr>
        <p:txBody>
          <a:bodyPr wrap="square" rtlCol="0">
            <a:spAutoFit/>
          </a:bodyPr>
          <a:lstStyle/>
          <a:p>
            <a:r>
              <a:rPr lang="en-US" sz="2000" dirty="0" smtClean="0">
                <a:solidFill>
                  <a:prstClr val="black"/>
                </a:solidFill>
              </a:rPr>
              <a:t>Would you change your mind about who and what service to target?</a:t>
            </a:r>
            <a:endParaRPr lang="en-US" sz="2000" dirty="0">
              <a:solidFill>
                <a:prstClr val="black"/>
              </a:solidFill>
            </a:endParaRPr>
          </a:p>
        </p:txBody>
      </p:sp>
    </p:spTree>
    <p:extLst>
      <p:ext uri="{BB962C8B-B14F-4D97-AF65-F5344CB8AC3E}">
        <p14:creationId xmlns:p14="http://schemas.microsoft.com/office/powerpoint/2010/main" val="18316739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349621"/>
            <a:ext cx="7855776" cy="5718669"/>
          </a:xfrm>
        </p:spPr>
        <p:txBody>
          <a:bodyPr>
            <a:normAutofit lnSpcReduction="10000"/>
          </a:bodyPr>
          <a:lstStyle/>
          <a:p>
            <a:pPr eaLnBrk="1" hangingPunct="1"/>
            <a:r>
              <a:rPr lang="en-US" sz="2800" b="1" dirty="0"/>
              <a:t>Guided </a:t>
            </a:r>
            <a:r>
              <a:rPr lang="en-US" sz="2800" b="1" dirty="0" smtClean="0"/>
              <a:t>Practice - </a:t>
            </a:r>
            <a:r>
              <a:rPr lang="en-US" sz="2800" b="1" dirty="0" smtClean="0">
                <a:solidFill>
                  <a:srgbClr val="000090"/>
                </a:solidFill>
              </a:rPr>
              <a:t>Example 2</a:t>
            </a:r>
            <a:endParaRPr lang="en-US" sz="2800" b="1" dirty="0">
              <a:solidFill>
                <a:srgbClr val="558ED5"/>
              </a:solidFill>
            </a:endParaRPr>
          </a:p>
          <a:p>
            <a:r>
              <a:rPr lang="en-US" dirty="0" smtClean="0"/>
              <a:t>Abigail </a:t>
            </a:r>
            <a:r>
              <a:rPr lang="en-US" dirty="0"/>
              <a:t>surveys students in different grades, and asks each student which pet they prefer. </a:t>
            </a:r>
            <a:r>
              <a:rPr lang="en-US" dirty="0" smtClean="0"/>
              <a:t>Their </a:t>
            </a:r>
            <a:r>
              <a:rPr lang="en-US" dirty="0"/>
              <a:t>responses are in the table below</a:t>
            </a:r>
            <a:r>
              <a:rPr lang="en-US" dirty="0" smtClean="0"/>
              <a:t>.</a:t>
            </a:r>
          </a:p>
          <a:p>
            <a:endParaRPr lang="en-US" dirty="0"/>
          </a:p>
          <a:p>
            <a:endParaRPr lang="en-US" dirty="0" smtClean="0"/>
          </a:p>
          <a:p>
            <a:pPr>
              <a:spcAft>
                <a:spcPts val="1200"/>
              </a:spcAft>
            </a:pPr>
            <a:endParaRPr lang="en-US" dirty="0"/>
          </a:p>
          <a:p>
            <a:endParaRPr lang="en-US" dirty="0" smtClean="0"/>
          </a:p>
          <a:p>
            <a:pPr marL="457200" indent="-457200">
              <a:buFont typeface="+mj-lt"/>
              <a:buAutoNum type="arabicPeriod"/>
            </a:pPr>
            <a:r>
              <a:rPr lang="en-US" dirty="0" smtClean="0"/>
              <a:t>How many 9</a:t>
            </a:r>
            <a:r>
              <a:rPr lang="en-US" baseline="30000" dirty="0" smtClean="0"/>
              <a:t>th</a:t>
            </a:r>
            <a:r>
              <a:rPr lang="en-US" dirty="0" smtClean="0"/>
              <a:t> graders preferred fish?  </a:t>
            </a:r>
          </a:p>
          <a:p>
            <a:pPr marL="457200" indent="-457200">
              <a:buFont typeface="+mj-lt"/>
              <a:buAutoNum type="arabicPeriod"/>
            </a:pPr>
            <a:r>
              <a:rPr lang="en-US" dirty="0"/>
              <a:t>What does the joint frequency </a:t>
            </a:r>
            <a:r>
              <a:rPr lang="en-US" dirty="0" smtClean="0"/>
              <a:t>7 represent?</a:t>
            </a:r>
          </a:p>
          <a:p>
            <a:pPr marL="457200" indent="-457200">
              <a:buFont typeface="+mj-lt"/>
              <a:buAutoNum type="arabicPeriod"/>
            </a:pPr>
            <a:r>
              <a:rPr lang="en-US" dirty="0" smtClean="0"/>
              <a:t>What is the joint frequency of 9</a:t>
            </a:r>
            <a:r>
              <a:rPr lang="en-US" baseline="30000" dirty="0" smtClean="0"/>
              <a:t>th</a:t>
            </a:r>
            <a:r>
              <a:rPr lang="en-US" dirty="0" smtClean="0"/>
              <a:t> graders who preferred cats?</a:t>
            </a:r>
          </a:p>
          <a:p>
            <a:pPr marL="457200" indent="-457200">
              <a:buFont typeface="+mj-lt"/>
              <a:buAutoNum type="arabicPeriod"/>
            </a:pPr>
            <a:r>
              <a:rPr lang="en-US" dirty="0" smtClean="0"/>
              <a:t>Which pet was the most popular among all the students surveyed?</a:t>
            </a:r>
            <a:endParaRPr lang="en-US" dirty="0"/>
          </a:p>
        </p:txBody>
      </p:sp>
      <p:sp>
        <p:nvSpPr>
          <p:cNvPr id="3" name="Slide Number Placeholder 2"/>
          <p:cNvSpPr>
            <a:spLocks noGrp="1"/>
          </p:cNvSpPr>
          <p:nvPr>
            <p:ph type="sldNum" sz="quarter" idx="11"/>
          </p:nvPr>
        </p:nvSpPr>
        <p:spPr/>
        <p:txBody>
          <a:bodyPr/>
          <a:lstStyle/>
          <a:p>
            <a:pPr>
              <a:defRPr/>
            </a:pPr>
            <a:fld id="{AA28DBB7-6366-7443-A6B3-31C63E357D05}" type="slidenum">
              <a:rPr lang="en-US" smtClean="0"/>
              <a:pPr>
                <a:defRPr/>
              </a:pPr>
              <a:t>9</a:t>
            </a:fld>
            <a:endParaRPr lang="en-US" dirty="0"/>
          </a:p>
        </p:txBody>
      </p:sp>
      <p:sp>
        <p:nvSpPr>
          <p:cNvPr id="4" name="Footer Placeholder 3"/>
          <p:cNvSpPr>
            <a:spLocks noGrp="1"/>
          </p:cNvSpPr>
          <p:nvPr>
            <p:ph type="ftr" sz="quarter" idx="13"/>
          </p:nvPr>
        </p:nvSpPr>
        <p:spPr/>
        <p:txBody>
          <a:bodyPr/>
          <a:lstStyle/>
          <a:p>
            <a:pPr>
              <a:defRPr/>
            </a:pPr>
            <a:r>
              <a:rPr lang="en-US" smtClean="0"/>
              <a:t>4.2.1: Summarizing Data Using Two-Way Frequency Tables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89046662"/>
              </p:ext>
            </p:extLst>
          </p:nvPr>
        </p:nvGraphicFramePr>
        <p:xfrm>
          <a:off x="1578409" y="2001520"/>
          <a:ext cx="6096000" cy="1584960"/>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70840">
                <a:tc rowSpan="2">
                  <a:txBody>
                    <a:bodyPr/>
                    <a:lstStyle/>
                    <a:p>
                      <a:pPr algn="ctr"/>
                      <a:r>
                        <a:rPr lang="en-US" sz="2000" b="1" dirty="0" smtClean="0">
                          <a:latin typeface="Arial"/>
                          <a:cs typeface="Arial"/>
                        </a:rPr>
                        <a:t>Grade</a:t>
                      </a:r>
                      <a:endParaRPr lang="en-US" sz="2000" b="1" dirty="0">
                        <a:latin typeface="Arial"/>
                        <a:cs typeface="Arial"/>
                      </a:endParaRPr>
                    </a:p>
                  </a:txBody>
                  <a:tcPr anchor="ctr">
                    <a:solidFill>
                      <a:schemeClr val="bg1">
                        <a:lumMod val="85000"/>
                      </a:schemeClr>
                    </a:solidFill>
                  </a:tcPr>
                </a:tc>
                <a:tc gridSpan="4">
                  <a:txBody>
                    <a:bodyPr/>
                    <a:lstStyle/>
                    <a:p>
                      <a:pPr algn="ctr"/>
                      <a:r>
                        <a:rPr lang="en-US" sz="2000" b="1" dirty="0" smtClean="0">
                          <a:latin typeface="Arial"/>
                          <a:cs typeface="Arial"/>
                        </a:rPr>
                        <a:t>Preferred pet</a:t>
                      </a:r>
                      <a:endParaRPr lang="en-US" sz="2000" b="1" dirty="0">
                        <a:latin typeface="Arial"/>
                        <a:cs typeface="Arial"/>
                      </a:endParaRPr>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dirty="0"/>
                    </a:p>
                  </a:txBody>
                  <a:tcPr>
                    <a:solidFill>
                      <a:schemeClr val="bg1">
                        <a:lumMod val="85000"/>
                      </a:schemeClr>
                    </a:solidFill>
                  </a:tcPr>
                </a:tc>
                <a:tc hMerge="1">
                  <a:txBody>
                    <a:bodyPr/>
                    <a:lstStyle/>
                    <a:p>
                      <a:endParaRPr lang="en-US" dirty="0"/>
                    </a:p>
                  </a:txBody>
                  <a:tcPr>
                    <a:solidFill>
                      <a:schemeClr val="bg1">
                        <a:lumMod val="85000"/>
                      </a:schemeClr>
                    </a:solidFill>
                  </a:tcPr>
                </a:tc>
              </a:tr>
              <a:tr h="370840">
                <a:tc vMerge="1">
                  <a:txBody>
                    <a:bodyPr/>
                    <a:lstStyle/>
                    <a:p>
                      <a:endParaRPr lang="en-US" dirty="0"/>
                    </a:p>
                  </a:txBody>
                  <a:tcPr>
                    <a:solidFill>
                      <a:srgbClr val="FFFFFF"/>
                    </a:solidFill>
                  </a:tcPr>
                </a:tc>
                <a:tc>
                  <a:txBody>
                    <a:bodyPr/>
                    <a:lstStyle/>
                    <a:p>
                      <a:pPr algn="ctr"/>
                      <a:r>
                        <a:rPr lang="en-US" sz="2000" b="1" dirty="0" smtClean="0">
                          <a:latin typeface="Arial"/>
                          <a:cs typeface="Arial"/>
                        </a:rPr>
                        <a:t>Bird</a:t>
                      </a:r>
                      <a:endParaRPr lang="en-US" sz="2000" b="1" dirty="0">
                        <a:latin typeface="Arial"/>
                        <a:cs typeface="Arial"/>
                      </a:endParaRPr>
                    </a:p>
                  </a:txBody>
                  <a:tcPr>
                    <a:solidFill>
                      <a:srgbClr val="FFFFFF"/>
                    </a:solidFill>
                  </a:tcPr>
                </a:tc>
                <a:tc>
                  <a:txBody>
                    <a:bodyPr/>
                    <a:lstStyle/>
                    <a:p>
                      <a:pPr algn="ctr"/>
                      <a:r>
                        <a:rPr lang="en-US" sz="2000" b="1" dirty="0" smtClean="0">
                          <a:latin typeface="Arial"/>
                          <a:cs typeface="Arial"/>
                        </a:rPr>
                        <a:t>Cat</a:t>
                      </a:r>
                      <a:endParaRPr lang="en-US" sz="2000" b="1" dirty="0">
                        <a:latin typeface="Arial"/>
                        <a:cs typeface="Arial"/>
                      </a:endParaRPr>
                    </a:p>
                  </a:txBody>
                  <a:tcPr>
                    <a:solidFill>
                      <a:srgbClr val="FFFFFF"/>
                    </a:solidFill>
                  </a:tcPr>
                </a:tc>
                <a:tc>
                  <a:txBody>
                    <a:bodyPr/>
                    <a:lstStyle/>
                    <a:p>
                      <a:pPr algn="ctr"/>
                      <a:r>
                        <a:rPr lang="en-US" sz="2000" b="1" dirty="0" smtClean="0">
                          <a:latin typeface="Arial"/>
                          <a:cs typeface="Arial"/>
                        </a:rPr>
                        <a:t>Dog</a:t>
                      </a:r>
                      <a:endParaRPr lang="en-US" sz="2000" b="1" dirty="0">
                        <a:latin typeface="Arial"/>
                        <a:cs typeface="Arial"/>
                      </a:endParaRPr>
                    </a:p>
                  </a:txBody>
                  <a:tcPr>
                    <a:solidFill>
                      <a:srgbClr val="FFFFFF"/>
                    </a:solidFill>
                  </a:tcPr>
                </a:tc>
                <a:tc>
                  <a:txBody>
                    <a:bodyPr/>
                    <a:lstStyle/>
                    <a:p>
                      <a:pPr algn="ctr"/>
                      <a:r>
                        <a:rPr lang="en-US" sz="2000" b="1" dirty="0" smtClean="0">
                          <a:latin typeface="Arial"/>
                          <a:cs typeface="Arial"/>
                        </a:rPr>
                        <a:t>Fish</a:t>
                      </a:r>
                      <a:endParaRPr lang="en-US" sz="2000" b="1" dirty="0">
                        <a:latin typeface="Arial"/>
                        <a:cs typeface="Arial"/>
                      </a:endParaRPr>
                    </a:p>
                  </a:txBody>
                  <a:tcPr>
                    <a:solidFill>
                      <a:srgbClr val="FFFFFF"/>
                    </a:solidFill>
                  </a:tcPr>
                </a:tc>
              </a:tr>
              <a:tr h="370840">
                <a:tc>
                  <a:txBody>
                    <a:bodyPr/>
                    <a:lstStyle/>
                    <a:p>
                      <a:pPr algn="ctr"/>
                      <a:r>
                        <a:rPr lang="en-US" sz="2000" b="1" dirty="0" smtClean="0">
                          <a:latin typeface="Arial"/>
                          <a:cs typeface="Arial"/>
                        </a:rPr>
                        <a:t>9</a:t>
                      </a:r>
                      <a:endParaRPr lang="en-US" sz="2000" b="1" dirty="0">
                        <a:latin typeface="Arial"/>
                        <a:cs typeface="Arial"/>
                      </a:endParaRPr>
                    </a:p>
                  </a:txBody>
                  <a:tcPr>
                    <a:solidFill>
                      <a:srgbClr val="FFFFFF"/>
                    </a:solidFill>
                  </a:tcPr>
                </a:tc>
                <a:tc>
                  <a:txBody>
                    <a:bodyPr/>
                    <a:lstStyle/>
                    <a:p>
                      <a:pPr algn="ctr"/>
                      <a:r>
                        <a:rPr lang="en-US" sz="2000" dirty="0" smtClean="0">
                          <a:latin typeface="Arial"/>
                          <a:cs typeface="Arial"/>
                        </a:rPr>
                        <a:t>3</a:t>
                      </a:r>
                      <a:endParaRPr lang="en-US" sz="2000" dirty="0">
                        <a:latin typeface="Arial"/>
                        <a:cs typeface="Arial"/>
                      </a:endParaRPr>
                    </a:p>
                  </a:txBody>
                  <a:tcPr>
                    <a:solidFill>
                      <a:srgbClr val="FFFFFF"/>
                    </a:solidFill>
                  </a:tcPr>
                </a:tc>
                <a:tc>
                  <a:txBody>
                    <a:bodyPr/>
                    <a:lstStyle/>
                    <a:p>
                      <a:pPr algn="ctr"/>
                      <a:r>
                        <a:rPr lang="en-US" sz="2000" dirty="0" smtClean="0">
                          <a:latin typeface="Arial"/>
                          <a:cs typeface="Arial"/>
                        </a:rPr>
                        <a:t>49</a:t>
                      </a:r>
                      <a:endParaRPr lang="en-US" sz="2000" dirty="0">
                        <a:latin typeface="Arial"/>
                        <a:cs typeface="Arial"/>
                      </a:endParaRPr>
                    </a:p>
                  </a:txBody>
                  <a:tcPr>
                    <a:solidFill>
                      <a:srgbClr val="FFFFFF"/>
                    </a:solidFill>
                  </a:tcPr>
                </a:tc>
                <a:tc>
                  <a:txBody>
                    <a:bodyPr/>
                    <a:lstStyle/>
                    <a:p>
                      <a:pPr algn="ctr"/>
                      <a:r>
                        <a:rPr lang="en-US" sz="2000" dirty="0" smtClean="0">
                          <a:latin typeface="Arial"/>
                          <a:cs typeface="Arial"/>
                        </a:rPr>
                        <a:t>53</a:t>
                      </a:r>
                      <a:endParaRPr lang="en-US" sz="2000" dirty="0">
                        <a:latin typeface="Arial"/>
                        <a:cs typeface="Arial"/>
                      </a:endParaRPr>
                    </a:p>
                  </a:txBody>
                  <a:tcPr>
                    <a:solidFill>
                      <a:srgbClr val="FFFFFF"/>
                    </a:solidFill>
                  </a:tcPr>
                </a:tc>
                <a:tc>
                  <a:txBody>
                    <a:bodyPr/>
                    <a:lstStyle/>
                    <a:p>
                      <a:pPr algn="ctr"/>
                      <a:r>
                        <a:rPr lang="en-US" sz="2000" dirty="0" smtClean="0">
                          <a:latin typeface="Arial"/>
                          <a:cs typeface="Arial"/>
                        </a:rPr>
                        <a:t>22</a:t>
                      </a:r>
                      <a:endParaRPr lang="en-US" sz="2000" dirty="0">
                        <a:latin typeface="Arial"/>
                        <a:cs typeface="Arial"/>
                      </a:endParaRPr>
                    </a:p>
                  </a:txBody>
                  <a:tcPr>
                    <a:solidFill>
                      <a:srgbClr val="FFFFFF"/>
                    </a:solidFill>
                  </a:tcPr>
                </a:tc>
              </a:tr>
              <a:tr h="370840">
                <a:tc>
                  <a:txBody>
                    <a:bodyPr/>
                    <a:lstStyle/>
                    <a:p>
                      <a:pPr algn="ctr"/>
                      <a:r>
                        <a:rPr lang="en-US" sz="2000" b="1" dirty="0" smtClean="0">
                          <a:latin typeface="Arial"/>
                          <a:cs typeface="Arial"/>
                        </a:rPr>
                        <a:t>10</a:t>
                      </a:r>
                      <a:endParaRPr lang="en-US" sz="2000" b="1" dirty="0">
                        <a:latin typeface="Arial"/>
                        <a:cs typeface="Arial"/>
                      </a:endParaRPr>
                    </a:p>
                  </a:txBody>
                  <a:tcPr>
                    <a:solidFill>
                      <a:srgbClr val="FFFFFF"/>
                    </a:solidFill>
                  </a:tcPr>
                </a:tc>
                <a:tc>
                  <a:txBody>
                    <a:bodyPr/>
                    <a:lstStyle/>
                    <a:p>
                      <a:pPr algn="ctr"/>
                      <a:r>
                        <a:rPr lang="en-US" sz="2000" dirty="0" smtClean="0">
                          <a:latin typeface="Arial"/>
                          <a:cs typeface="Arial"/>
                        </a:rPr>
                        <a:t>7</a:t>
                      </a:r>
                      <a:endParaRPr lang="en-US" sz="2000" dirty="0">
                        <a:latin typeface="Arial"/>
                        <a:cs typeface="Arial"/>
                      </a:endParaRPr>
                    </a:p>
                  </a:txBody>
                  <a:tcPr>
                    <a:solidFill>
                      <a:srgbClr val="FFFFFF"/>
                    </a:solidFill>
                  </a:tcPr>
                </a:tc>
                <a:tc>
                  <a:txBody>
                    <a:bodyPr/>
                    <a:lstStyle/>
                    <a:p>
                      <a:pPr algn="ctr"/>
                      <a:r>
                        <a:rPr lang="en-US" sz="2000" dirty="0" smtClean="0">
                          <a:latin typeface="Arial"/>
                          <a:cs typeface="Arial"/>
                        </a:rPr>
                        <a:t>36</a:t>
                      </a:r>
                      <a:endParaRPr lang="en-US" sz="2000" dirty="0">
                        <a:latin typeface="Arial"/>
                        <a:cs typeface="Arial"/>
                      </a:endParaRPr>
                    </a:p>
                  </a:txBody>
                  <a:tcPr>
                    <a:solidFill>
                      <a:srgbClr val="FFFFFF"/>
                    </a:solidFill>
                  </a:tcPr>
                </a:tc>
                <a:tc>
                  <a:txBody>
                    <a:bodyPr/>
                    <a:lstStyle/>
                    <a:p>
                      <a:pPr algn="ctr"/>
                      <a:r>
                        <a:rPr lang="en-US" sz="2000" dirty="0" smtClean="0">
                          <a:latin typeface="Arial"/>
                          <a:cs typeface="Arial"/>
                        </a:rPr>
                        <a:t>64</a:t>
                      </a:r>
                      <a:endParaRPr lang="en-US" sz="2000" dirty="0">
                        <a:latin typeface="Arial"/>
                        <a:cs typeface="Arial"/>
                      </a:endParaRPr>
                    </a:p>
                  </a:txBody>
                  <a:tcPr>
                    <a:solidFill>
                      <a:srgbClr val="FFFFFF"/>
                    </a:solidFill>
                  </a:tcPr>
                </a:tc>
                <a:tc>
                  <a:txBody>
                    <a:bodyPr/>
                    <a:lstStyle/>
                    <a:p>
                      <a:pPr algn="ctr"/>
                      <a:r>
                        <a:rPr lang="en-US" sz="2000" dirty="0" smtClean="0">
                          <a:latin typeface="Arial"/>
                          <a:cs typeface="Arial"/>
                        </a:rPr>
                        <a:t>10</a:t>
                      </a:r>
                      <a:endParaRPr lang="en-US" sz="2000" dirty="0">
                        <a:latin typeface="Arial"/>
                        <a:cs typeface="Arial"/>
                      </a:endParaRPr>
                    </a:p>
                  </a:txBody>
                  <a:tcPr>
                    <a:solidFill>
                      <a:srgbClr val="FFFFFF"/>
                    </a:solidFill>
                  </a:tcPr>
                </a:tc>
              </a:tr>
            </a:tbl>
          </a:graphicData>
        </a:graphic>
      </p:graphicFrame>
    </p:spTree>
    <p:extLst>
      <p:ext uri="{BB962C8B-B14F-4D97-AF65-F5344CB8AC3E}">
        <p14:creationId xmlns:p14="http://schemas.microsoft.com/office/powerpoint/2010/main" val="20405607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Enhanced Instruc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10243</TotalTime>
  <Words>1397</Words>
  <Application>Microsoft Office PowerPoint</Application>
  <PresentationFormat>On-screen Show (4:3)</PresentationFormat>
  <Paragraphs>331</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Enhanced Instruction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Walch Education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Walch Education</dc:creator>
  <cp:lastModifiedBy>homeuser</cp:lastModifiedBy>
  <cp:revision>261</cp:revision>
  <cp:lastPrinted>2014-02-18T17:49:56Z</cp:lastPrinted>
  <dcterms:created xsi:type="dcterms:W3CDTF">2012-02-22T19:14:19Z</dcterms:created>
  <dcterms:modified xsi:type="dcterms:W3CDTF">2014-02-19T02:52:31Z</dcterms:modified>
</cp:coreProperties>
</file>