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4" r:id="rId28"/>
    <p:sldId id="282" r:id="rId29"/>
    <p:sldId id="285" r:id="rId30"/>
    <p:sldId id="286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4" autoAdjust="0"/>
    <p:restoredTop sz="94660"/>
  </p:normalViewPr>
  <p:slideViewPr>
    <p:cSldViewPr>
      <p:cViewPr varScale="1">
        <p:scale>
          <a:sx n="69" d="100"/>
          <a:sy n="69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2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5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2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7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1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6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65FF-BD56-4C07-85EB-4AB230FFB78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1D51-0C7D-4E38-BE01-12B632D9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9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Lesson 4.5</a:t>
            </a:r>
            <a:b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Functions Fitted to Data</a:t>
            </a:r>
            <a:b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</a:br>
            <a:endParaRPr lang="en-US" dirty="0">
              <a:solidFill>
                <a:srgbClr val="7030A0"/>
              </a:solidFill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191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u="sng" dirty="0" smtClean="0">
                <a:solidFill>
                  <a:srgbClr val="0070C0"/>
                </a:solidFill>
                <a:latin typeface="Berlin Sans FB" pitchFamily="34" charset="0"/>
              </a:rPr>
              <a:t>EQ: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How can it be determined graphically if a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line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is a good estimate for a data set? </a:t>
            </a:r>
            <a:endParaRPr lang="en-US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algn="l"/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  <a:p>
            <a:pPr algn="l"/>
            <a:r>
              <a:rPr lang="en-US" u="sng" dirty="0" smtClean="0">
                <a:solidFill>
                  <a:srgbClr val="00CC00"/>
                </a:solidFill>
                <a:latin typeface="Berlin Sans FB" pitchFamily="34" charset="0"/>
              </a:rPr>
              <a:t>Standard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: S.ID.6 </a:t>
            </a:r>
            <a:r>
              <a:rPr lang="en-US" dirty="0" err="1" smtClean="0">
                <a:solidFill>
                  <a:srgbClr val="00CC00"/>
                </a:solidFill>
                <a:latin typeface="Berlin Sans FB" pitchFamily="34" charset="0"/>
              </a:rPr>
              <a:t>a,c</a:t>
            </a:r>
            <a:endParaRPr lang="en-US" dirty="0" smtClean="0">
              <a:solidFill>
                <a:srgbClr val="00CC00"/>
              </a:solidFill>
              <a:latin typeface="Berlin Sans FB" pitchFamily="34" charset="0"/>
            </a:endParaRPr>
          </a:p>
          <a:p>
            <a:pPr algn="l"/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  <a:latin typeface="Berlin Sans FB" pitchFamily="34" charset="0"/>
              </a:rPr>
              <a:t>Vocabulary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: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Scatter Plot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-Slope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Berlin Sans FB" pitchFamily="34" charset="0"/>
              </a:rPr>
              <a:t>-Intercept</a:t>
            </a:r>
          </a:p>
          <a:p>
            <a:pPr algn="l"/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  <a:p>
            <a:pPr algn="l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  <a:latin typeface="Berlin Sans FB" pitchFamily="34" charset="0"/>
              </a:rPr>
              <a:t>#3 Step 3:</a:t>
            </a: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Identify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which function comes closer to the data values (this function is the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better estimate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for the data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  <a:latin typeface="Berlin Sans FB" pitchFamily="34" charset="0"/>
              </a:rPr>
              <a:t>#3 Step 3:</a:t>
            </a: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Identify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which function comes closer to the data values (this function is the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better estimate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for the data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  <a:latin typeface="Berlin Sans FB" pitchFamily="34" charset="0"/>
              </a:rPr>
              <a:t>#4: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Interpret the equation in the context of the problem.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Determine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the units of slope and the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y-	intercept:  </a:t>
            </a:r>
          </a:p>
          <a:p>
            <a:pPr marL="514350" indent="-514350">
              <a:buAutoNum type="alphaLcPeriod"/>
            </a:pPr>
            <a:endParaRPr lang="en-US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Slope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: ________	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	Y-intercept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_________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  <a:latin typeface="Berlin Sans FB" pitchFamily="34" charset="0"/>
              </a:rPr>
              <a:t>#4: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b. Describe what the slope and y-intercept mean in the context of the problem.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7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principal at Park High School records the </a:t>
            </a:r>
            <a:r>
              <a:rPr lang="en-US" dirty="0" smtClean="0">
                <a:solidFill>
                  <a:srgbClr val="FF0000"/>
                </a:solidFill>
              </a:rPr>
              <a:t>total number </a:t>
            </a:r>
            <a:r>
              <a:rPr lang="en-US" dirty="0">
                <a:solidFill>
                  <a:srgbClr val="FF0000"/>
                </a:solidFill>
              </a:rPr>
              <a:t>of students each year.  The table below </a:t>
            </a:r>
            <a:r>
              <a:rPr lang="en-US" dirty="0" smtClean="0">
                <a:solidFill>
                  <a:srgbClr val="FF0000"/>
                </a:solidFill>
              </a:rPr>
              <a:t>shows the </a:t>
            </a:r>
            <a:r>
              <a:rPr lang="en-US" dirty="0">
                <a:solidFill>
                  <a:srgbClr val="FF0000"/>
                </a:solidFill>
              </a:rPr>
              <a:t>number of students for each of the last 8 years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3" y="1143000"/>
            <a:ext cx="447929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8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1"/>
            <a:ext cx="4191000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#1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Create a scatter plot showing the relationship between the year and the total number of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students.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18622"/>
            <a:ext cx="4784090" cy="4472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70" y="1164770"/>
            <a:ext cx="4258129" cy="4702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99" y="1164770"/>
            <a:ext cx="4648201" cy="4855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66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#2</a:t>
            </a:r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Would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a linear or exponential function be a better estimate for the data?  Explain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524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  <a:latin typeface="Berlin Sans FB" pitchFamily="34" charset="0"/>
                  </a:rPr>
                  <a:t>#3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FF0000"/>
                  </a:solidFill>
                  <a:latin typeface="Berlin Sans FB" pitchFamily="34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Berlin Sans FB" pitchFamily="34" charset="0"/>
                  </a:rPr>
                  <a:t>Show that the function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=600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(1.05)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Berlin Sans FB" pitchFamily="34" charset="0"/>
                  </a:rPr>
                  <a:t> is a good estimate for the relationship between the year and the population.</a:t>
                </a:r>
                <a:endParaRPr lang="en-US" u="sng" dirty="0" smtClean="0">
                  <a:solidFill>
                    <a:srgbClr val="FF000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Berlin Sans FB" pitchFamily="34" charset="0"/>
                  </a:rPr>
                  <a:t>There are 2 steps to answering this…</a:t>
                </a:r>
                <a:endParaRPr lang="en-US" dirty="0">
                  <a:solidFill>
                    <a:srgbClr val="FF0000"/>
                  </a:solidFill>
                  <a:latin typeface="Berlin Sans FB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5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2972" y="1600200"/>
                <a:ext cx="4114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  <a:latin typeface="Berlin Sans FB" pitchFamily="34" charset="0"/>
                  </a:rPr>
                  <a:t>#3 Step 1: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Berlin Sans FB" pitchFamily="34" charset="0"/>
                  </a:rPr>
                  <a:t>Graph: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Berlin Sans FB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=600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(1.05)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FF000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Berlin Sans FB" pitchFamily="34" charset="0"/>
                  </a:rPr>
                  <a:t>Make a table of </a:t>
                </a:r>
                <a:r>
                  <a:rPr lang="en-US" dirty="0" smtClean="0">
                    <a:solidFill>
                      <a:srgbClr val="FF0000"/>
                    </a:solidFill>
                    <a:latin typeface="Berlin Sans FB" pitchFamily="34" charset="0"/>
                  </a:rPr>
                  <a:t>points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0070C0"/>
                  </a:solidFill>
                  <a:latin typeface="Berlin Sans FB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972" y="1600200"/>
                <a:ext cx="4114800" cy="4525963"/>
              </a:xfrm>
              <a:blipFill rotWithShape="1">
                <a:blip r:embed="rId2"/>
                <a:stretch>
                  <a:fillRect l="-3704" t="-175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31242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4766945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88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</a:rPr>
              <a:t>Activator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CC00"/>
                </a:solidFill>
              </a:rPr>
              <a:t>Working in groups, write down everything you can remember about functions.</a:t>
            </a:r>
            <a:endParaRPr lang="en-US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55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Berlin Sans FB" pitchFamily="34" charset="0"/>
              </a:rPr>
              <a:t>#3 Step 2: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Compare the graph of the function to the scatter plot of the data.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Why is it a good estimate of the data?</a:t>
            </a:r>
            <a:endParaRPr lang="en-US" u="sng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Example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#4: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Approximately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how many students will attend the high school in year 9? 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______________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Hint: Use the function to estimate the population in year 9 by using x = 9 in the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function)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A sandwich shop makes 100 sandwiches each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morning to 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prepare for the day’s orders.  Each half hour,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they record 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the number of sandwiches remaining.  Use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the data 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to answer the questions that follow.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422529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18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4191000" cy="4038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#1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Create a scatter plot showing the relationship between how many hours the shop has been open and the number of sandwiches remaining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.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4750435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3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055" y="1122218"/>
            <a:ext cx="4293235" cy="4897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4343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1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CC00"/>
                </a:solidFill>
                <a:latin typeface="Berlin Sans FB" pitchFamily="34" charset="0"/>
              </a:rPr>
              <a:t>#2</a:t>
            </a:r>
          </a:p>
          <a:p>
            <a:pPr marL="0" indent="0">
              <a:buNone/>
            </a:pPr>
            <a:endParaRPr lang="en-US" u="sng" dirty="0" smtClean="0">
              <a:solidFill>
                <a:srgbClr val="00CC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Would 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a linear or exponential function be a better estimate for the data?  Explain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889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00CC00"/>
                    </a:solidFill>
                    <a:latin typeface="Berlin Sans FB" pitchFamily="34" charset="0"/>
                  </a:rPr>
                  <a:t>#3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00CC00"/>
                    </a:solidFill>
                    <a:latin typeface="Berlin Sans FB" pitchFamily="34" charset="0"/>
                  </a:rPr>
                  <a:t>Which function is a better fit for the data: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=−3.8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+92 </m:t>
                    </m:r>
                    <m:r>
                      <a:rPr lang="en-US" i="1">
                        <a:solidFill>
                          <a:srgbClr val="00CC00"/>
                        </a:solidFill>
                        <a:latin typeface="Cambria Math"/>
                      </a:rPr>
                      <m:t>𝑜𝑟</m:t>
                    </m:r>
                    <m:r>
                      <a:rPr lang="en-US" i="1">
                        <a:solidFill>
                          <a:srgbClr val="00CC00"/>
                        </a:solidFill>
                        <a:latin typeface="Cambria Math"/>
                      </a:rPr>
                      <m:t> 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=−5.8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+99</m:t>
                    </m:r>
                  </m:oMath>
                </a14:m>
                <a:r>
                  <a:rPr lang="en-US" dirty="0">
                    <a:solidFill>
                      <a:srgbClr val="00CC00"/>
                    </a:solidFill>
                    <a:latin typeface="Berlin Sans FB" pitchFamily="34" charset="0"/>
                  </a:rPr>
                  <a:t>?</a:t>
                </a:r>
              </a:p>
              <a:p>
                <a:pPr marL="0" indent="0" algn="ctr">
                  <a:buNone/>
                </a:pPr>
                <a:endParaRPr lang="en-US" u="sng" dirty="0">
                  <a:solidFill>
                    <a:srgbClr val="00CC0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CC00"/>
                    </a:solidFill>
                    <a:latin typeface="Berlin Sans FB" pitchFamily="34" charset="0"/>
                  </a:rPr>
                  <a:t>There are 3 steps to solving this…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6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41148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00CC00"/>
                    </a:solidFill>
                    <a:latin typeface="Berlin Sans FB" pitchFamily="34" charset="0"/>
                  </a:rPr>
                  <a:t>#3 Step 1: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CC00"/>
                    </a:solidFill>
                    <a:latin typeface="Berlin Sans FB" pitchFamily="34" charset="0"/>
                  </a:rPr>
                  <a:t>Graph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=−3.8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+92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CC00"/>
                    </a:solidFill>
                    <a:latin typeface="Berlin Sans FB" pitchFamily="34" charset="0"/>
                  </a:rPr>
                  <a:t>(</a:t>
                </a:r>
                <a:r>
                  <a:rPr lang="en-US" dirty="0">
                    <a:solidFill>
                      <a:srgbClr val="00CC00"/>
                    </a:solidFill>
                    <a:latin typeface="Berlin Sans FB" pitchFamily="34" charset="0"/>
                  </a:rPr>
                  <a:t>since it’s linear, you only need two points)</a:t>
                </a:r>
              </a:p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00CC00"/>
                    </a:solidFill>
                    <a:latin typeface="Berlin Sans FB" pitchFamily="34" charset="0"/>
                  </a:rPr>
                  <a:t>#3 Step 2: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CC00"/>
                    </a:solidFill>
                    <a:latin typeface="Berlin Sans FB" pitchFamily="34" charset="0"/>
                  </a:rPr>
                  <a:t>Graph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=−5.8</m:t>
                      </m:r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+99</m:t>
                      </m:r>
                      <m:r>
                        <a:rPr lang="en-US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CC00"/>
                    </a:solidFill>
                    <a:latin typeface="Berlin Sans FB" pitchFamily="34" charset="0"/>
                  </a:rPr>
                  <a:t>(</a:t>
                </a:r>
                <a:r>
                  <a:rPr lang="en-US" dirty="0">
                    <a:solidFill>
                      <a:srgbClr val="00CC00"/>
                    </a:solidFill>
                    <a:latin typeface="Berlin Sans FB" pitchFamily="34" charset="0"/>
                  </a:rPr>
                  <a:t>since it’s linear, you only need two points)</a:t>
                </a:r>
                <a:endParaRPr lang="en-US" u="sng" dirty="0" smtClean="0">
                  <a:solidFill>
                    <a:srgbClr val="00CC0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0070C0"/>
                  </a:solidFill>
                  <a:latin typeface="Berlin Sans FB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4114800" cy="4525963"/>
              </a:xfrm>
              <a:blipFill rotWithShape="1">
                <a:blip r:embed="rId2"/>
                <a:stretch>
                  <a:fillRect l="-3556" t="-3639" r="-4444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01" y="1295400"/>
            <a:ext cx="478631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2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CC00"/>
                </a:solidFill>
                <a:latin typeface="Berlin Sans FB" pitchFamily="34" charset="0"/>
              </a:rPr>
              <a:t>#3 Step 3:</a:t>
            </a:r>
          </a:p>
          <a:p>
            <a:pPr marL="0" indent="0">
              <a:buNone/>
            </a:pP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Identify which function comes closer to the data values (this function is the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better estimate 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for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the data). _______________________________________________________________________________________________________________________________________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CC00"/>
                </a:solidFill>
                <a:latin typeface="Berlin Sans FB" pitchFamily="34" charset="0"/>
              </a:rPr>
              <a:t>#4:</a:t>
            </a:r>
          </a:p>
          <a:p>
            <a:pPr marL="0" indent="0">
              <a:buNone/>
            </a:pP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Interpret the equation in the context of the problem.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Determine 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the units of slope and the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y-	intercept:  </a:t>
            </a:r>
          </a:p>
          <a:p>
            <a:pPr marL="514350" indent="-514350">
              <a:buAutoNum type="alphaLcPeriod"/>
            </a:pPr>
            <a:endParaRPr lang="en-US" dirty="0" smtClean="0">
              <a:solidFill>
                <a:srgbClr val="00CC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Slope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: ________	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	Y-intercept</a:t>
            </a:r>
            <a:r>
              <a:rPr lang="en-US" dirty="0">
                <a:solidFill>
                  <a:srgbClr val="00CC00"/>
                </a:solidFill>
                <a:latin typeface="Berlin Sans FB" pitchFamily="34" charset="0"/>
              </a:rPr>
              <a:t>: </a:t>
            </a: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_________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Introduction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A </a:t>
            </a:r>
            <a:r>
              <a:rPr lang="en-US" sz="2700" b="1" u="sng" dirty="0" smtClean="0">
                <a:solidFill>
                  <a:srgbClr val="FF0000"/>
                </a:solidFill>
                <a:latin typeface="Berlin Sans FB" pitchFamily="34" charset="0"/>
              </a:rPr>
              <a:t>Scatter</a:t>
            </a:r>
            <a:r>
              <a:rPr lang="en-US" sz="27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b="1" u="sng" dirty="0" smtClean="0">
                <a:solidFill>
                  <a:srgbClr val="FF0000"/>
                </a:solidFill>
                <a:latin typeface="Berlin Sans FB" pitchFamily="34" charset="0"/>
              </a:rPr>
              <a:t>Plot</a:t>
            </a:r>
            <a:r>
              <a:rPr lang="en-US" sz="27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latin typeface="Berlin Sans FB" pitchFamily="34" charset="0"/>
              </a:rPr>
              <a:t>is 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a graph of data on a coordinate plane, where each data pair is represented by a point</a:t>
            </a:r>
            <a:r>
              <a:rPr lang="en-US" sz="27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0" lvl="0" indent="0">
              <a:buNone/>
            </a:pPr>
            <a:endParaRPr lang="en-US" sz="2700" dirty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Graphing a function on the same coordinate plane as a scatter plot for a data set allows us to see if the function is </a:t>
            </a:r>
            <a:r>
              <a:rPr lang="en-US" sz="2700" dirty="0" smtClean="0">
                <a:solidFill>
                  <a:srgbClr val="FF0000"/>
                </a:solidFill>
                <a:latin typeface="Berlin Sans FB" pitchFamily="34" charset="0"/>
              </a:rPr>
              <a:t>a </a:t>
            </a:r>
            <a:r>
              <a:rPr lang="en-US" sz="2700" b="1" u="sng" dirty="0" smtClean="0">
                <a:solidFill>
                  <a:srgbClr val="FF0000"/>
                </a:solidFill>
                <a:latin typeface="Berlin Sans FB" pitchFamily="34" charset="0"/>
              </a:rPr>
              <a:t>good</a:t>
            </a:r>
            <a:r>
              <a:rPr lang="en-US" sz="2700" dirty="0" smtClean="0">
                <a:solidFill>
                  <a:srgbClr val="FF0000"/>
                </a:solidFill>
                <a:latin typeface="Berlin Sans FB" pitchFamily="34" charset="0"/>
              </a:rPr>
              <a:t> estimation 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of the relationship between the two variables in the data set</a:t>
            </a:r>
            <a:r>
              <a:rPr lang="en-US" sz="27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0" lvl="0" indent="0">
              <a:buNone/>
            </a:pPr>
            <a:endParaRPr lang="en-US" sz="2700" dirty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The graph and the equation of the function can be used to </a:t>
            </a:r>
            <a:r>
              <a:rPr lang="en-US" sz="2700" b="1" u="sng" dirty="0" smtClean="0">
                <a:solidFill>
                  <a:srgbClr val="FF0000"/>
                </a:solidFill>
                <a:latin typeface="Berlin Sans FB" pitchFamily="34" charset="0"/>
              </a:rPr>
              <a:t>estimate</a:t>
            </a:r>
            <a:r>
              <a:rPr lang="en-US" sz="27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coordinate pairs that are not included in the data set.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You Try!</a:t>
            </a:r>
            <a:endParaRPr lang="en-US" dirty="0">
              <a:solidFill>
                <a:srgbClr val="00CC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CC00"/>
                </a:solidFill>
                <a:latin typeface="Berlin Sans FB" pitchFamily="34" charset="0"/>
              </a:rPr>
              <a:t>#4: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CC00"/>
                </a:solidFill>
                <a:latin typeface="Berlin Sans FB" pitchFamily="34" charset="0"/>
              </a:rPr>
              <a:t>b. Describe what the slope and y-intercept mean in the context of the problem.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CC0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Ticket Out The Door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1. Tell me something you learned today.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2. Tell me something we talked about today that you 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already knew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3. Ask one question you are still confused about. 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7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7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Andrew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wants to estimate his gas mileage, or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miles traveled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per gallon of gas used.  He records the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number of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gallons of gas he purchased and the total miles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he traveled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with that gas.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20800"/>
            <a:ext cx="5029200" cy="462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47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1"/>
            <a:ext cx="4191000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#1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Create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a scatter plot showing the relationship between gallons of gas and miles driven.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20800"/>
            <a:ext cx="5029200" cy="462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35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4267200" cy="487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0"/>
            <a:ext cx="4786086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7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70C0"/>
                </a:solidFill>
                <a:latin typeface="Berlin Sans FB" pitchFamily="34" charset="0"/>
              </a:rPr>
              <a:t>#2</a:t>
            </a:r>
          </a:p>
          <a:p>
            <a:pPr marL="0" indent="0">
              <a:buNone/>
            </a:pPr>
            <a:endParaRPr lang="en-US" u="sng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Would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a linear or exponential function be a better estimate for the data?  Explain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931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0070C0"/>
                    </a:solidFill>
                    <a:latin typeface="Berlin Sans FB" pitchFamily="34" charset="0"/>
                  </a:rPr>
                  <a:t>#3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0070C0"/>
                  </a:solidFill>
                  <a:latin typeface="Berlin Sans FB" pitchFamily="34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latin typeface="Berlin Sans FB" pitchFamily="34" charset="0"/>
                  </a:rPr>
                  <a:t>Which function is a better estimate for the function that relates gallons to miles: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=15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=22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0070C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latin typeface="Berlin Sans FB" pitchFamily="34" charset="0"/>
                  </a:rPr>
                  <a:t>There are 3 steps to answering this…</a:t>
                </a:r>
                <a:endParaRPr lang="en-US" dirty="0">
                  <a:solidFill>
                    <a:srgbClr val="0070C0"/>
                  </a:solidFill>
                  <a:latin typeface="Berlin Sans FB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3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Example 1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1148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0070C0"/>
                    </a:solidFill>
                    <a:latin typeface="Berlin Sans FB" pitchFamily="34" charset="0"/>
                  </a:rPr>
                  <a:t>#3 Step 1: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latin typeface="Berlin Sans FB" pitchFamily="34" charset="0"/>
                  </a:rPr>
                  <a:t>Graph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CC00"/>
                        </a:solidFill>
                        <a:latin typeface="Cambria Math"/>
                      </a:rPr>
                      <m:t>𝑦</m:t>
                    </m:r>
                    <m:r>
                      <a:rPr lang="en-US" i="1" smtClean="0">
                        <a:solidFill>
                          <a:srgbClr val="00CC00"/>
                        </a:solidFill>
                        <a:latin typeface="Cambria Math"/>
                      </a:rPr>
                      <m:t>=15</m:t>
                    </m:r>
                    <m:r>
                      <a:rPr lang="en-US" i="1" smtClean="0">
                        <a:solidFill>
                          <a:srgbClr val="00CC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CC00"/>
                    </a:solidFill>
                    <a:latin typeface="Berlin Sans FB" pitchFamily="34" charset="0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latin typeface="Berlin Sans FB" pitchFamily="34" charset="0"/>
                  </a:rPr>
                  <a:t>(since it’s linear, you only need two points)</a:t>
                </a:r>
              </a:p>
              <a:p>
                <a:pPr marL="0" indent="0" algn="ctr">
                  <a:buNone/>
                </a:pPr>
                <a:r>
                  <a:rPr lang="en-US" b="1" u="sng" dirty="0" smtClean="0">
                    <a:solidFill>
                      <a:srgbClr val="0070C0"/>
                    </a:solidFill>
                    <a:latin typeface="Berlin Sans FB" pitchFamily="34" charset="0"/>
                  </a:rPr>
                  <a:t>#3 Step 2: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latin typeface="Berlin Sans FB" pitchFamily="34" charset="0"/>
                  </a:rPr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=22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Berlin Sans FB" pitchFamily="34" charset="0"/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latin typeface="Berlin Sans FB" pitchFamily="34" charset="0"/>
                  </a:rPr>
                  <a:t>(since it’s linear, you only need two points)</a:t>
                </a:r>
                <a:endParaRPr lang="en-US" u="sng" dirty="0" smtClean="0">
                  <a:solidFill>
                    <a:srgbClr val="0070C0"/>
                  </a:solidFill>
                  <a:latin typeface="Berlin Sans FB" pitchFamily="34" charset="0"/>
                </a:endParaRP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0070C0"/>
                  </a:solidFill>
                  <a:latin typeface="Berlin Sans FB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114800" cy="4525963"/>
              </a:xfrm>
              <a:blipFill rotWithShape="1">
                <a:blip r:embed="rId2"/>
                <a:stretch>
                  <a:fillRect l="-3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01" y="1295400"/>
            <a:ext cx="478631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6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907</Words>
  <Application>Microsoft Office PowerPoint</Application>
  <PresentationFormat>On-screen Show 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Lesson 4.5 Functions Fitted to Data  </vt:lpstr>
      <vt:lpstr>Activator</vt:lpstr>
      <vt:lpstr>Introduction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You Try!</vt:lpstr>
      <vt:lpstr>You Try!</vt:lpstr>
      <vt:lpstr>You Try!</vt:lpstr>
      <vt:lpstr>You Try!</vt:lpstr>
      <vt:lpstr>You Try!</vt:lpstr>
      <vt:lpstr>You Try!</vt:lpstr>
      <vt:lpstr>You Try!</vt:lpstr>
      <vt:lpstr>You Try!</vt:lpstr>
      <vt:lpstr>You Try!</vt:lpstr>
      <vt:lpstr>Ticket Out The Door</vt:lpstr>
    </vt:vector>
  </TitlesOfParts>
  <Company>DCBE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Seabolt</dc:creator>
  <cp:lastModifiedBy>Amanda Layson</cp:lastModifiedBy>
  <cp:revision>52</cp:revision>
  <dcterms:created xsi:type="dcterms:W3CDTF">2014-03-10T14:10:20Z</dcterms:created>
  <dcterms:modified xsi:type="dcterms:W3CDTF">2014-03-11T19:21:57Z</dcterms:modified>
</cp:coreProperties>
</file>