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19" r:id="rId2"/>
    <p:sldId id="436" r:id="rId3"/>
    <p:sldId id="404" r:id="rId4"/>
    <p:sldId id="435" r:id="rId5"/>
    <p:sldId id="434" r:id="rId6"/>
    <p:sldId id="433" r:id="rId7"/>
    <p:sldId id="432" r:id="rId8"/>
    <p:sldId id="431" r:id="rId9"/>
    <p:sldId id="430" r:id="rId10"/>
    <p:sldId id="377" r:id="rId11"/>
    <p:sldId id="385" r:id="rId12"/>
    <p:sldId id="379" r:id="rId13"/>
    <p:sldId id="381" r:id="rId14"/>
    <p:sldId id="382" r:id="rId15"/>
    <p:sldId id="411" r:id="rId16"/>
    <p:sldId id="405" r:id="rId17"/>
    <p:sldId id="409" r:id="rId18"/>
    <p:sldId id="408" r:id="rId19"/>
    <p:sldId id="410" r:id="rId20"/>
    <p:sldId id="423" r:id="rId21"/>
    <p:sldId id="420" r:id="rId22"/>
    <p:sldId id="421" r:id="rId23"/>
    <p:sldId id="422" r:id="rId24"/>
    <p:sldId id="294" r:id="rId25"/>
    <p:sldId id="295" r:id="rId26"/>
    <p:sldId id="370" r:id="rId27"/>
    <p:sldId id="296" r:id="rId28"/>
    <p:sldId id="393" r:id="rId29"/>
    <p:sldId id="412" r:id="rId30"/>
    <p:sldId id="413" r:id="rId31"/>
    <p:sldId id="414" r:id="rId32"/>
    <p:sldId id="416" r:id="rId33"/>
    <p:sldId id="417" r:id="rId34"/>
    <p:sldId id="424" r:id="rId35"/>
    <p:sldId id="401" r:id="rId36"/>
    <p:sldId id="437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53B190D-69AE-4224-BA4F-A7165CAD1D36}">
          <p14:sldIdLst>
            <p14:sldId id="419"/>
            <p14:sldId id="436"/>
            <p14:sldId id="404"/>
            <p14:sldId id="435"/>
            <p14:sldId id="434"/>
            <p14:sldId id="433"/>
            <p14:sldId id="432"/>
            <p14:sldId id="431"/>
            <p14:sldId id="430"/>
            <p14:sldId id="377"/>
            <p14:sldId id="385"/>
            <p14:sldId id="379"/>
            <p14:sldId id="381"/>
            <p14:sldId id="382"/>
            <p14:sldId id="411"/>
            <p14:sldId id="405"/>
            <p14:sldId id="409"/>
            <p14:sldId id="408"/>
            <p14:sldId id="410"/>
            <p14:sldId id="423"/>
            <p14:sldId id="420"/>
            <p14:sldId id="421"/>
            <p14:sldId id="422"/>
            <p14:sldId id="294"/>
            <p14:sldId id="295"/>
            <p14:sldId id="370"/>
            <p14:sldId id="296"/>
            <p14:sldId id="393"/>
            <p14:sldId id="412"/>
            <p14:sldId id="413"/>
            <p14:sldId id="414"/>
            <p14:sldId id="416"/>
            <p14:sldId id="417"/>
            <p14:sldId id="424"/>
            <p14:sldId id="401"/>
            <p14:sldId id="4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404" y="-96"/>
      </p:cViewPr>
      <p:guideLst>
        <p:guide orient="horz" pos="1508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D5EDD0BC-854B-5546-A8FF-AF6B249B6AF5}" type="datetimeFigureOut">
              <a:rPr lang="en-US">
                <a:latin typeface="Arial"/>
              </a:rPr>
              <a:pPr>
                <a:defRPr/>
              </a:pPr>
              <a:t>3/7/2014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892397C2-5B49-104A-B1D7-DDE182C52C34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4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B485999A-F397-D44F-A9CA-C8E36A937B72}" type="datetimeFigureOut">
              <a:rPr lang="en-US" smtClean="0"/>
              <a:pPr>
                <a:defRPr/>
              </a:pPr>
              <a:t>3/7/2014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rdinate Algebra PPT bgd Instru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38100"/>
            <a:ext cx="913447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015283" y="6246670"/>
            <a:ext cx="5567837" cy="264965"/>
          </a:xfrm>
        </p:spPr>
        <p:txBody>
          <a:bodyPr/>
          <a:lstStyle>
            <a:lvl1pPr algn="l">
              <a:defRPr sz="16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7ABF-EB05-234A-8498-918597666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78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E963-ACDC-744B-86C2-FFCE733D1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3711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rdinate Algebra PPT bgd Instru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38100"/>
            <a:ext cx="913447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15283" y="6246670"/>
            <a:ext cx="5530850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 baseline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B8CF2CE-7C32-D445-A4D6-595F27B608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778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0496-8925-9B49-9A36-2AB75C5B6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554C-E08A-124E-968F-066B418B9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070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5915-779A-F84F-8270-F51C7E082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420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1A5C-C537-5E42-89C8-8618689A1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45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FE27-A5F0-4149-82C0-F615F6C4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1263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37AB-05C7-D840-8202-554EAFDF8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9455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F648-7553-1544-915A-A9E1DE8B2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842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453E-5832-004C-88FD-D188459EB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89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B293FF8-CD88-C24E-B901-491EE6C88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odor.org/interactivate/activities/Regression/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800" dirty="0" smtClean="0"/>
              <a:t>Lesson 4.6</a:t>
            </a:r>
            <a:endParaRPr lang="en-US" sz="4800" dirty="0"/>
          </a:p>
          <a:p>
            <a:pPr algn="ctr"/>
            <a:r>
              <a:rPr lang="en-US" sz="4800" dirty="0" smtClean="0"/>
              <a:t>Best Fit Line</a:t>
            </a:r>
          </a:p>
          <a:p>
            <a:r>
              <a:rPr lang="en-US" sz="3200" b="1" u="sng" dirty="0" smtClean="0"/>
              <a:t>Concept:</a:t>
            </a:r>
            <a:r>
              <a:rPr lang="en-US" sz="3200" dirty="0"/>
              <a:t> </a:t>
            </a:r>
            <a:r>
              <a:rPr lang="en-US" sz="2800" dirty="0"/>
              <a:t>Using &amp; Interpreting Best Fit Lines</a:t>
            </a:r>
            <a:endParaRPr lang="en-US" sz="3200" b="1" u="sng" dirty="0" smtClean="0"/>
          </a:p>
          <a:p>
            <a:r>
              <a:rPr lang="en-US" sz="3200" b="1" u="sng" dirty="0" smtClean="0"/>
              <a:t>EQs</a:t>
            </a:r>
            <a:r>
              <a:rPr lang="en-US" sz="3200" dirty="0" smtClean="0"/>
              <a:t>: </a:t>
            </a:r>
          </a:p>
          <a:p>
            <a:r>
              <a:rPr lang="en-US" sz="3200" dirty="0"/>
              <a:t>-</a:t>
            </a:r>
            <a:r>
              <a:rPr lang="en-US" sz="2800" dirty="0" smtClean="0"/>
              <a:t>How </a:t>
            </a:r>
            <a:r>
              <a:rPr lang="en-US" sz="2800" dirty="0"/>
              <a:t>do we determine a line of best fit from a scatter plot? (S.ID.6 </a:t>
            </a:r>
            <a:r>
              <a:rPr lang="en-US" sz="2800" dirty="0" err="1"/>
              <a:t>a,c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-What does the slope and intercept tell me about the data? (S.ID.7)</a:t>
            </a:r>
            <a:endParaRPr lang="en-US" sz="2800" dirty="0" smtClean="0"/>
          </a:p>
          <a:p>
            <a:r>
              <a:rPr lang="en-US" sz="2800" b="1" u="sng" dirty="0" smtClean="0"/>
              <a:t>Vocabulary</a:t>
            </a:r>
            <a:r>
              <a:rPr lang="en-US" sz="2800" dirty="0"/>
              <a:t>: Scatter </a:t>
            </a:r>
            <a:r>
              <a:rPr lang="en-US" sz="2800" dirty="0" smtClean="0"/>
              <a:t>Plot, Slope, Intercept, </a:t>
            </a:r>
            <a:endParaRPr lang="en-US" sz="2800" dirty="0" smtClean="0"/>
          </a:p>
          <a:p>
            <a:r>
              <a:rPr lang="en-US" sz="2800" smtClean="0"/>
              <a:t>                     Line of </a:t>
            </a:r>
            <a:r>
              <a:rPr lang="en-US" sz="2800" dirty="0"/>
              <a:t>best fit</a:t>
            </a:r>
          </a:p>
          <a:p>
            <a:endParaRPr lang="en-US" sz="2800" b="1" u="sng" dirty="0" smtClean="0"/>
          </a:p>
          <a:p>
            <a:pPr algn="ctr"/>
            <a:endParaRPr lang="en-US" sz="16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4.2.4: Fitting Linear Functions to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50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6364" y="224931"/>
            <a:ext cx="8274703" cy="5912633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1</a:t>
            </a:r>
            <a:endParaRPr lang="en-US" sz="2800" b="1" dirty="0">
              <a:solidFill>
                <a:srgbClr val="558ED5"/>
              </a:solidFill>
            </a:endParaRPr>
          </a:p>
          <a:p>
            <a:r>
              <a:rPr lang="en-US" dirty="0"/>
              <a:t>A weather team records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weather </a:t>
            </a:r>
            <a:r>
              <a:rPr lang="en-US" dirty="0"/>
              <a:t>each hour after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sunrise </a:t>
            </a:r>
            <a:r>
              <a:rPr lang="en-US" dirty="0"/>
              <a:t>one morning in May.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hours after sunrise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temperature in degrees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Fahrenheit </a:t>
            </a:r>
            <a:r>
              <a:rPr lang="en-US" dirty="0"/>
              <a:t>are in the table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the right.</a:t>
            </a:r>
          </a:p>
          <a:p>
            <a:r>
              <a:rPr lang="en-US" b="1" dirty="0" smtClean="0"/>
              <a:t>Can </a:t>
            </a:r>
            <a:r>
              <a:rPr lang="en-US" b="1" dirty="0"/>
              <a:t>the temperature 0–7 hours </a:t>
            </a:r>
            <a:endParaRPr lang="en-US" b="1" dirty="0" smtClean="0"/>
          </a:p>
          <a:p>
            <a:r>
              <a:rPr lang="en-US" b="1" dirty="0" smtClean="0"/>
              <a:t>after </a:t>
            </a:r>
            <a:r>
              <a:rPr lang="en-US" b="1" dirty="0"/>
              <a:t>sunrise be represented by a </a:t>
            </a:r>
            <a:endParaRPr lang="en-US" b="1" dirty="0" smtClean="0"/>
          </a:p>
          <a:p>
            <a:r>
              <a:rPr lang="en-US" b="1" dirty="0" smtClean="0"/>
              <a:t>linear </a:t>
            </a:r>
            <a:r>
              <a:rPr lang="en-US" b="1" dirty="0"/>
              <a:t>function? </a:t>
            </a:r>
            <a:r>
              <a:rPr lang="en-US" b="1" u="sng" dirty="0"/>
              <a:t>If yes, find the </a:t>
            </a:r>
            <a:endParaRPr lang="en-US" b="1" u="sng" dirty="0" smtClean="0"/>
          </a:p>
          <a:p>
            <a:r>
              <a:rPr lang="en-US" b="1" u="sng" dirty="0" smtClean="0"/>
              <a:t>equation </a:t>
            </a:r>
            <a:r>
              <a:rPr lang="en-US" b="1" u="sng" dirty="0"/>
              <a:t>of the </a:t>
            </a:r>
            <a:r>
              <a:rPr lang="en-US" b="1" u="sng" dirty="0" smtClean="0"/>
              <a:t>function.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4.2.4: Fitting Linear Functions to Data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72032"/>
              </p:ext>
            </p:extLst>
          </p:nvPr>
        </p:nvGraphicFramePr>
        <p:xfrm>
          <a:off x="5082794" y="1601061"/>
          <a:ext cx="3756408" cy="3888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619"/>
                <a:gridCol w="1831789"/>
              </a:tblGrid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Hours after sunrise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Temperature</a:t>
                      </a:r>
                      <a:r>
                        <a:rPr lang="en-US" sz="2000" b="1" baseline="0" dirty="0" smtClean="0">
                          <a:latin typeface="Arial"/>
                          <a:cs typeface="Arial"/>
                        </a:rPr>
                        <a:t> in ˚F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52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53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56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60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63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6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64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67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71295" y="942111"/>
            <a:ext cx="3616036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Graph the points!!!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6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baseline="300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660066"/>
                </a:solidFill>
              </a:rPr>
              <a:t>Create a scatter plot of the data.</a:t>
            </a:r>
            <a:endParaRPr lang="en-US" sz="2800" b="1" dirty="0">
              <a:solidFill>
                <a:srgbClr val="660066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Let the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-axis represent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hours after sunrise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-axis </a:t>
            </a:r>
            <a:r>
              <a:rPr lang="en-US" dirty="0" smtClean="0">
                <a:solidFill>
                  <a:schemeClr val="tx1"/>
                </a:solidFill>
              </a:rPr>
              <a:t>represent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temperature in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degrees Fahrenheit.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pic>
        <p:nvPicPr>
          <p:cNvPr id="9" name="Picture 8" descr="U4L2_4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355" r="5377" b="7015"/>
          <a:stretch/>
        </p:blipFill>
        <p:spPr>
          <a:xfrm>
            <a:off x="4767981" y="1683644"/>
            <a:ext cx="3728395" cy="3662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869733" y="3378178"/>
            <a:ext cx="34733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/>
                <a:cs typeface="Arial"/>
              </a:rPr>
              <a:t>Temperature (°F)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3480" y="5345668"/>
            <a:ext cx="3474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Hours after sunrise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570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7852789" cy="4998233"/>
          </a:xfrm>
        </p:spPr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baseline="30000" dirty="0"/>
          </a:p>
          <a:p>
            <a:pPr marL="514350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Determine if the data can be represented by a linear function.</a:t>
            </a:r>
          </a:p>
          <a:p>
            <a:pPr marL="512064"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The graph of a linear equation is a line. If the data looks like it could fit a line, then a linear equation could be used to represent the data. </a:t>
            </a:r>
          </a:p>
          <a:p>
            <a:pPr marL="512064" lvl="1" algn="l"/>
            <a:r>
              <a:rPr lang="en-US" dirty="0">
                <a:solidFill>
                  <a:srgbClr val="000000"/>
                </a:solidFill>
              </a:rPr>
              <a:t>The temperatures appear to increase in a line, and a linear equation could be used to represent the data set.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48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964920" cy="4998233"/>
          </a:xfrm>
        </p:spPr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baseline="30000" dirty="0"/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Draw a line to estimate the data set.</a:t>
            </a:r>
          </a:p>
          <a:p>
            <a:pPr marL="512064"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Two points in the data set can be used to draw a line that estimates that data. When the line is drawn, some of the data values should be above the line, and some should be below the line. </a:t>
            </a:r>
          </a:p>
          <a:p>
            <a:pPr marL="512064" lvl="1" algn="l"/>
            <a:r>
              <a:rPr lang="en-US" dirty="0">
                <a:solidFill>
                  <a:schemeClr val="tx1"/>
                </a:solidFill>
              </a:rPr>
              <a:t>A line through (2, 56) and (6, 64) looks like a good fit for the data.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63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8170298" cy="4998233"/>
          </a:xfrm>
        </p:spPr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3" y="1247863"/>
            <a:ext cx="4571998" cy="4543338"/>
            <a:chOff x="2286003" y="1247863"/>
            <a:chExt cx="4571998" cy="4543338"/>
          </a:xfrm>
        </p:grpSpPr>
        <p:pic>
          <p:nvPicPr>
            <p:cNvPr id="7" name="Picture 6" descr="U4L2_41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" t="5306" r="5441" b="6121"/>
            <a:stretch/>
          </p:blipFill>
          <p:spPr>
            <a:xfrm>
              <a:off x="2609169" y="1247863"/>
              <a:ext cx="4248832" cy="424965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286003" y="1320800"/>
              <a:ext cx="4480556" cy="4470401"/>
              <a:chOff x="2286003" y="1320800"/>
              <a:chExt cx="4480556" cy="4470401"/>
            </a:xfrm>
          </p:grpSpPr>
          <p:sp>
            <p:nvSpPr>
              <p:cNvPr id="6" name="TextBox 5"/>
              <p:cNvSpPr txBox="1"/>
              <p:nvPr/>
            </p:nvSpPr>
            <p:spPr>
              <a:xfrm rot="16200000">
                <a:off x="408589" y="3198214"/>
                <a:ext cx="407799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latin typeface="Arial"/>
                    <a:cs typeface="Arial"/>
                  </a:rPr>
                  <a:t>Temperature (°F)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64666" y="5468036"/>
                <a:ext cx="410189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latin typeface="Arial"/>
                    <a:cs typeface="Arial"/>
                  </a:rPr>
                  <a:t>Hours after sunrise</a:t>
                </a:r>
                <a:endParaRPr lang="en-US" sz="1500" b="1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524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1</a:t>
            </a:r>
            <a:r>
              <a:rPr lang="en-US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552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(2, 56), (6, 64)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20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/>
              <a:t>Find the slope of the line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using the points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(2, 56), (6, 64)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8"/>
              <p:cNvSpPr txBox="1">
                <a:spLocks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64 −56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6−2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blipFill rotWithShape="1">
                <a:blip r:embed="rId2"/>
                <a:stretch>
                  <a:fillRect l="-2256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914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/>
              <a:t>Find the slope of the line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using the points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Substitute into</a:t>
            </a:r>
          </a:p>
          <a:p>
            <a:pPr marL="0" indent="0">
              <a:buNone/>
            </a:pPr>
            <a:r>
              <a:rPr lang="en-US" dirty="0"/>
              <a:t>    y = m(x – x</a:t>
            </a:r>
            <a:r>
              <a:rPr lang="en-US" baseline="-25000" dirty="0"/>
              <a:t>1</a:t>
            </a:r>
            <a:r>
              <a:rPr lang="en-US" dirty="0"/>
              <a:t>) + y</a:t>
            </a:r>
            <a:r>
              <a:rPr lang="en-US" baseline="-25000" dirty="0"/>
              <a:t>1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(2, 56), (6, 64)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8"/>
              <p:cNvSpPr txBox="1">
                <a:spLocks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64 −56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6−2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blipFill rotWithShape="1">
                <a:blip r:embed="rId2"/>
                <a:stretch>
                  <a:fillRect l="-2256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 = 2(x – 2) + 56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43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/>
              <a:t>Find the slope of the line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using the points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Substitute into</a:t>
            </a:r>
          </a:p>
          <a:p>
            <a:pPr marL="0" indent="0">
              <a:buNone/>
            </a:pPr>
            <a:r>
              <a:rPr lang="en-US" dirty="0"/>
              <a:t>    y = m(x – x</a:t>
            </a:r>
            <a:r>
              <a:rPr lang="en-US" baseline="-25000" dirty="0"/>
              <a:t>1</a:t>
            </a:r>
            <a:r>
              <a:rPr lang="en-US" dirty="0"/>
              <a:t>) + y</a:t>
            </a:r>
            <a:r>
              <a:rPr lang="en-US" baseline="-25000" dirty="0"/>
              <a:t>1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Simplify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(2, 56), (6, 64)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8"/>
              <p:cNvSpPr txBox="1">
                <a:spLocks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64 −56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6−2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blipFill rotWithShape="1">
                <a:blip r:embed="rId2"/>
                <a:stretch>
                  <a:fillRect l="-2256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 = 2(x – 2) + 56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 = 2x – 4 +56</a:t>
            </a:r>
          </a:p>
          <a:p>
            <a:pPr marL="0" indent="0">
              <a:buNone/>
            </a:pPr>
            <a:r>
              <a:rPr lang="en-US" dirty="0" smtClean="0"/>
              <a:t>y </a:t>
            </a:r>
            <a:r>
              <a:rPr lang="en-US" dirty="0"/>
              <a:t>= 2x +52</a:t>
            </a:r>
          </a:p>
        </p:txBody>
      </p:sp>
    </p:spTree>
    <p:extLst>
      <p:ext uri="{BB962C8B-B14F-4D97-AF65-F5344CB8AC3E}">
        <p14:creationId xmlns:p14="http://schemas.microsoft.com/office/powerpoint/2010/main" val="3433483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Dear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sheet of paper, write to your teacher what you know about best fit lines and what you hope to learn after today’s lesson.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1068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8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6364" y="335252"/>
                <a:ext cx="8150012" cy="547254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b="1" dirty="0" smtClean="0"/>
                  <a:t>Interpret the slope and y-intercept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=2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+52</m:t>
                      </m:r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/>
                  <a:t>Slope value: ____	Slope units: _______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Y-intercept value: ______  </a:t>
                </a:r>
              </a:p>
              <a:p>
                <a:r>
                  <a:rPr lang="en-US" sz="3200" dirty="0" smtClean="0"/>
                  <a:t>Y-intercept unit: ________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Interpretation: ______________________</a:t>
                </a:r>
              </a:p>
              <a:p>
                <a:r>
                  <a:rPr lang="en-US" sz="3200" dirty="0" smtClean="0"/>
                  <a:t>__________________________________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Sub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6364" y="335252"/>
                <a:ext cx="8150012" cy="5472545"/>
              </a:xfrm>
              <a:blipFill rotWithShape="1">
                <a:blip r:embed="rId2"/>
                <a:stretch>
                  <a:fillRect l="-1945" t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51A5C-C537-5E42-89C8-8618689A1B3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7663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49" y="310669"/>
            <a:ext cx="8107058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</a:t>
            </a:r>
            <a:r>
              <a:rPr lang="en-US" sz="2800" b="1" dirty="0" smtClean="0"/>
              <a:t>Practice - </a:t>
            </a:r>
            <a:r>
              <a:rPr lang="en-US" sz="2800" b="1" dirty="0" smtClean="0">
                <a:solidFill>
                  <a:srgbClr val="000090"/>
                </a:solidFill>
              </a:rPr>
              <a:t>Example 2</a:t>
            </a:r>
            <a:endParaRPr lang="en-US" sz="1100" b="1" dirty="0">
              <a:solidFill>
                <a:srgbClr val="558ED5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6" y="976746"/>
            <a:ext cx="8189247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66" y="2570748"/>
            <a:ext cx="4791508" cy="30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83" y="3020290"/>
            <a:ext cx="3965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the speed between 0 </a:t>
            </a:r>
          </a:p>
          <a:p>
            <a:r>
              <a:rPr lang="en-US" dirty="0" smtClean="0"/>
              <a:t>and 8 seconds be represented</a:t>
            </a:r>
          </a:p>
          <a:p>
            <a:r>
              <a:rPr lang="en-US" dirty="0" smtClean="0"/>
              <a:t>by a linear function?  If yes,</a:t>
            </a:r>
          </a:p>
          <a:p>
            <a:r>
              <a:rPr lang="en-US" dirty="0" smtClean="0"/>
              <a:t>find the equation of the </a:t>
            </a:r>
          </a:p>
          <a:p>
            <a:r>
              <a:rPr lang="en-US" dirty="0" smtClean="0"/>
              <a:t>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14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126302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</a:t>
            </a:r>
            <a:r>
              <a:rPr lang="en-US" sz="2800" b="1" dirty="0" smtClean="0"/>
              <a:t>Practice: </a:t>
            </a:r>
            <a:r>
              <a:rPr lang="en-US" sz="2800" b="1" dirty="0" smtClean="0">
                <a:solidFill>
                  <a:srgbClr val="000090"/>
                </a:solidFill>
              </a:rPr>
              <a:t>Example 2, </a:t>
            </a:r>
            <a:r>
              <a:rPr lang="en-US" sz="2800" b="1" i="1" dirty="0" smtClean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660066"/>
                </a:solidFill>
              </a:rPr>
              <a:t>Create a scatter plot of the data.</a:t>
            </a:r>
            <a:endParaRPr lang="en-US" sz="2800" b="1" dirty="0">
              <a:solidFill>
                <a:srgbClr val="660066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Let the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-axis represent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time </a:t>
            </a:r>
            <a:r>
              <a:rPr lang="en-US" dirty="0">
                <a:solidFill>
                  <a:srgbClr val="000000"/>
                </a:solidFill>
              </a:rPr>
              <a:t>and the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-axis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represent speed.</a:t>
            </a: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20" y="1838324"/>
            <a:ext cx="41148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04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7830110" cy="4998233"/>
          </a:xfrm>
        </p:spPr>
        <p:txBody>
          <a:bodyPr/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2, </a:t>
            </a:r>
            <a:r>
              <a:rPr lang="en-US" sz="2800" b="1" i="1" dirty="0" smtClean="0">
                <a:solidFill>
                  <a:srgbClr val="000090"/>
                </a:solidFill>
              </a:rPr>
              <a:t>continued</a:t>
            </a:r>
            <a:endParaRPr lang="en-US" sz="2800" dirty="0" smtClean="0"/>
          </a:p>
          <a:p>
            <a:pPr marL="514350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Determine if the data can be represented by a linear function.</a:t>
            </a:r>
          </a:p>
          <a:p>
            <a:pPr marL="512064" eaLnBrk="1" hangingPunct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4" y="2297113"/>
            <a:ext cx="8423094" cy="292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761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49" y="310669"/>
            <a:ext cx="8107058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</a:t>
            </a:r>
            <a:r>
              <a:rPr lang="en-US" sz="2800" b="1" dirty="0" smtClean="0"/>
              <a:t>Practice - </a:t>
            </a:r>
            <a:r>
              <a:rPr lang="en-US" sz="2800" b="1" dirty="0" smtClean="0">
                <a:solidFill>
                  <a:srgbClr val="000090"/>
                </a:solidFill>
              </a:rPr>
              <a:t>Example 3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Automated tractors can mow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lawns </a:t>
            </a:r>
            <a:r>
              <a:rPr lang="en-US" dirty="0"/>
              <a:t>without being driven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person. A company runs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trials </a:t>
            </a:r>
            <a:r>
              <a:rPr lang="en-US" dirty="0"/>
              <a:t>using fields of different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sizes</a:t>
            </a:r>
            <a:r>
              <a:rPr lang="en-US" dirty="0"/>
              <a:t>, and records the </a:t>
            </a:r>
            <a:r>
              <a:rPr lang="en-US" u="sng" dirty="0"/>
              <a:t>amount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of </a:t>
            </a:r>
            <a:r>
              <a:rPr lang="en-US" u="sng" dirty="0"/>
              <a:t>time</a:t>
            </a:r>
            <a:r>
              <a:rPr lang="en-US" dirty="0"/>
              <a:t> it takes the tractor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mow </a:t>
            </a:r>
            <a:r>
              <a:rPr lang="en-US" dirty="0"/>
              <a:t>each field. The field sizes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measured in acres.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87016"/>
              </p:ext>
            </p:extLst>
          </p:nvPr>
        </p:nvGraphicFramePr>
        <p:xfrm>
          <a:off x="5141054" y="996397"/>
          <a:ext cx="3065565" cy="4685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544"/>
                <a:gridCol w="1837021"/>
              </a:tblGrid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Acres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Time in hours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15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22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32.3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18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46.8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20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34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22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39.6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25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75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30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70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40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112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4112407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Can the time to mow acres of a field be represented by a linear function? If yes, find the equation of the function.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126302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</a:t>
            </a:r>
            <a:r>
              <a:rPr lang="en-US" sz="2800" b="1" dirty="0" smtClean="0"/>
              <a:t>Practice: </a:t>
            </a:r>
            <a:r>
              <a:rPr lang="en-US" sz="2800" b="1" dirty="0" smtClean="0">
                <a:solidFill>
                  <a:srgbClr val="000090"/>
                </a:solidFill>
              </a:rPr>
              <a:t>Example 3, </a:t>
            </a:r>
            <a:r>
              <a:rPr lang="en-US" sz="2800" b="1" i="1" dirty="0" smtClean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660066"/>
                </a:solidFill>
              </a:rPr>
              <a:t>Create a scatter plot of the data.</a:t>
            </a:r>
            <a:endParaRPr lang="en-US" sz="2800" b="1" dirty="0">
              <a:solidFill>
                <a:srgbClr val="660066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Let the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-axis represent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 acres </a:t>
            </a:r>
            <a:r>
              <a:rPr lang="en-US" dirty="0">
                <a:solidFill>
                  <a:srgbClr val="000000"/>
                </a:solidFill>
              </a:rPr>
              <a:t>and the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-axis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represent </a:t>
            </a:r>
            <a:r>
              <a:rPr lang="en-US" dirty="0">
                <a:solidFill>
                  <a:srgbClr val="000000"/>
                </a:solidFill>
              </a:rPr>
              <a:t>the time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hours.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pic>
        <p:nvPicPr>
          <p:cNvPr id="4" name="Picture 3" descr="U4L2_43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5181" r="5377" b="5470"/>
          <a:stretch/>
        </p:blipFill>
        <p:spPr>
          <a:xfrm>
            <a:off x="4775200" y="1828800"/>
            <a:ext cx="3753778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936573" y="3511858"/>
            <a:ext cx="34733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Time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4920" y="5479348"/>
            <a:ext cx="36386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Acres</a:t>
            </a:r>
            <a:endParaRPr lang="en-US" sz="15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7830110" cy="4998233"/>
          </a:xfrm>
        </p:spPr>
        <p:txBody>
          <a:bodyPr/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3, </a:t>
            </a:r>
            <a:r>
              <a:rPr lang="en-US" sz="2800" b="1" i="1" dirty="0" smtClean="0">
                <a:solidFill>
                  <a:srgbClr val="000090"/>
                </a:solidFill>
              </a:rPr>
              <a:t>continued</a:t>
            </a:r>
            <a:endParaRPr lang="en-US" sz="2800" dirty="0" smtClean="0"/>
          </a:p>
          <a:p>
            <a:pPr marL="514350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Determine if the data can be represented by a linear function.</a:t>
            </a:r>
          </a:p>
          <a:p>
            <a:pPr marL="512064"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The graph of a linear equation is a line. If the data looks like it could fit a line, then a linear equation could be used to represent the data. </a:t>
            </a:r>
          </a:p>
          <a:p>
            <a:pPr marL="512064" lvl="1" algn="l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time appears </a:t>
            </a:r>
            <a:r>
              <a:rPr lang="en-US" dirty="0">
                <a:solidFill>
                  <a:srgbClr val="000000"/>
                </a:solidFill>
              </a:rPr>
              <a:t>to increase in a line, and a linear equation could be used to represent the data set.</a:t>
            </a:r>
            <a:endParaRPr lang="en-US" sz="4400" b="1" dirty="0">
              <a:solidFill>
                <a:srgbClr val="000000"/>
              </a:solidFill>
            </a:endParaRPr>
          </a:p>
          <a:p>
            <a:pPr marL="512064" eaLnBrk="1" hangingPunct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83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744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Guided Practice: </a:t>
            </a:r>
            <a:r>
              <a:rPr lang="en-US" sz="2800" b="1" dirty="0" smtClean="0">
                <a:solidFill>
                  <a:srgbClr val="000090"/>
                </a:solidFill>
              </a:rPr>
              <a:t>Example 3, </a:t>
            </a:r>
            <a:r>
              <a:rPr lang="en-US" sz="2800" b="1" i="1" dirty="0" smtClean="0">
                <a:solidFill>
                  <a:srgbClr val="000090"/>
                </a:solidFill>
              </a:rPr>
              <a:t>continued</a:t>
            </a:r>
            <a:endParaRPr lang="en-US" sz="1100" baseline="30000" dirty="0"/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Draw a line to estimate the data set.</a:t>
            </a:r>
          </a:p>
          <a:p>
            <a:pPr marL="512064"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Two points in the data set can be used to draw a line that estimates the data. When the line is drawn, some of the data values should be above the line, and some should be below the line. </a:t>
            </a:r>
          </a:p>
          <a:p>
            <a:pPr marL="512064" lvl="1" algn="l"/>
            <a:r>
              <a:rPr lang="en-US" dirty="0">
                <a:solidFill>
                  <a:schemeClr val="tx1"/>
                </a:solidFill>
              </a:rPr>
              <a:t>A line through </a:t>
            </a:r>
            <a:r>
              <a:rPr lang="en-US" dirty="0" smtClean="0">
                <a:solidFill>
                  <a:schemeClr val="tx1"/>
                </a:solidFill>
              </a:rPr>
              <a:t>(7, 10) and (40, 112) looks </a:t>
            </a:r>
            <a:r>
              <a:rPr lang="en-US" dirty="0">
                <a:solidFill>
                  <a:schemeClr val="tx1"/>
                </a:solidFill>
              </a:rPr>
              <a:t>like a good fit for the data.</a:t>
            </a:r>
          </a:p>
          <a:p>
            <a:pPr marL="512064" lvl="1" algn="l"/>
            <a:endParaRPr lang="en-US" dirty="0">
              <a:solidFill>
                <a:srgbClr val="000000"/>
              </a:solidFill>
            </a:endParaRPr>
          </a:p>
          <a:p>
            <a:pPr marL="512064" indent="-514350">
              <a:buFont typeface="+mj-lt"/>
              <a:buAutoNum type="arabicPeriod" startAt="3"/>
            </a:pP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3, </a:t>
            </a:r>
            <a:r>
              <a:rPr lang="en-US" sz="2800" b="1" i="1" dirty="0" smtClean="0">
                <a:solidFill>
                  <a:srgbClr val="000090"/>
                </a:solidFill>
              </a:rPr>
              <a:t>continued</a:t>
            </a:r>
          </a:p>
          <a:p>
            <a:endParaRPr lang="en-US" sz="28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50816" y="1254966"/>
            <a:ext cx="4602153" cy="4547547"/>
            <a:chOff x="2250816" y="1254966"/>
            <a:chExt cx="4602153" cy="4547547"/>
          </a:xfrm>
        </p:grpSpPr>
        <p:pic>
          <p:nvPicPr>
            <p:cNvPr id="5" name="Picture 4" descr="U4L2_44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" t="5489" r="5548" b="6085"/>
            <a:stretch/>
          </p:blipFill>
          <p:spPr>
            <a:xfrm>
              <a:off x="2531534" y="1254966"/>
              <a:ext cx="4321435" cy="426794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250816" y="1333500"/>
              <a:ext cx="4585218" cy="4469013"/>
              <a:chOff x="2250816" y="1333500"/>
              <a:chExt cx="4585218" cy="4469013"/>
            </a:xfrm>
          </p:grpSpPr>
          <p:sp>
            <p:nvSpPr>
              <p:cNvPr id="6" name="TextBox 5"/>
              <p:cNvSpPr txBox="1"/>
              <p:nvPr/>
            </p:nvSpPr>
            <p:spPr>
              <a:xfrm rot="16200000">
                <a:off x="367746" y="3216570"/>
                <a:ext cx="408930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latin typeface="Arial"/>
                    <a:cs typeface="Arial"/>
                  </a:rPr>
                  <a:t>Time</a:t>
                </a:r>
                <a:endParaRPr lang="en-US" sz="1500" b="1" dirty="0">
                  <a:latin typeface="Arial"/>
                  <a:cs typeface="Arial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04079" y="5479348"/>
                <a:ext cx="42319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latin typeface="Arial"/>
                    <a:cs typeface="Arial"/>
                  </a:rPr>
                  <a:t>Acres</a:t>
                </a:r>
                <a:endParaRPr lang="en-US" sz="1500" b="1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8750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1</a:t>
            </a:r>
            <a:r>
              <a:rPr lang="en-US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99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can find the line of best fit…..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your data</a:t>
            </a:r>
          </a:p>
          <a:p>
            <a:r>
              <a:rPr lang="en-US" dirty="0" smtClean="0"/>
              <a:t>Determine if the data can be represented using a linear model…does the data look linear???</a:t>
            </a:r>
          </a:p>
          <a:p>
            <a:r>
              <a:rPr lang="en-US" dirty="0" smtClean="0"/>
              <a:t>Draw a line through the data that is close to most points. Some values should be above the line and some values should be below the line.</a:t>
            </a:r>
          </a:p>
          <a:p>
            <a:r>
              <a:rPr lang="en-US" dirty="0" smtClean="0"/>
              <a:t>Now you can write the equation of the line.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try one together.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74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(7, 10) and (40, 112)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53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/>
              <a:t>Find the slope of the line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using the points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(7, 10) and (40, 112)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8"/>
              <p:cNvSpPr txBox="1">
                <a:spLocks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112</m:t>
                        </m:r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40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3.09</a:t>
                </a:r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blipFill rotWithShape="1">
                <a:blip r:embed="rId2"/>
                <a:stretch>
                  <a:fillRect l="-2256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98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/>
              <a:t>Find the slope of the line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using the points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Substitute into</a:t>
            </a:r>
          </a:p>
          <a:p>
            <a:pPr marL="0" indent="0">
              <a:buNone/>
            </a:pPr>
            <a:r>
              <a:rPr lang="en-US" dirty="0"/>
              <a:t>    y = m(x – x</a:t>
            </a:r>
            <a:r>
              <a:rPr lang="en-US" baseline="-25000" dirty="0"/>
              <a:t>1</a:t>
            </a:r>
            <a:r>
              <a:rPr lang="en-US" dirty="0"/>
              <a:t>) + y</a:t>
            </a:r>
            <a:r>
              <a:rPr lang="en-US" baseline="-25000" dirty="0"/>
              <a:t>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(7, 10) and (40, 112)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8"/>
              <p:cNvSpPr txBox="1">
                <a:spLocks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112</m:t>
                        </m:r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40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3.09</a:t>
                </a:r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blipFill rotWithShape="1">
                <a:blip r:embed="rId2"/>
                <a:stretch>
                  <a:fillRect l="-2256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smtClean="0"/>
              <a:t>3.09(x </a:t>
            </a:r>
            <a:r>
              <a:rPr lang="en-US" dirty="0"/>
              <a:t>– </a:t>
            </a:r>
            <a:r>
              <a:rPr lang="en-US" dirty="0" smtClean="0"/>
              <a:t>7) </a:t>
            </a:r>
            <a:r>
              <a:rPr lang="en-US" dirty="0"/>
              <a:t>+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8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/>
              <a:t>Find the slope of the line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using the points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Substitute into</a:t>
            </a:r>
          </a:p>
          <a:p>
            <a:pPr marL="0" indent="0">
              <a:buNone/>
            </a:pPr>
            <a:r>
              <a:rPr lang="en-US" dirty="0"/>
              <a:t>    y = m(x – x</a:t>
            </a:r>
            <a:r>
              <a:rPr lang="en-US" baseline="-25000" dirty="0"/>
              <a:t>1</a:t>
            </a:r>
            <a:r>
              <a:rPr lang="en-US" dirty="0"/>
              <a:t>) + y</a:t>
            </a:r>
            <a:r>
              <a:rPr lang="en-US" baseline="-25000" dirty="0"/>
              <a:t>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Simplify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(7, 10) and (40, 112)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199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8"/>
              <p:cNvSpPr txBox="1">
                <a:spLocks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112</m:t>
                        </m:r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40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3.09</a:t>
                </a:r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blipFill rotWithShape="1">
                <a:blip r:embed="rId2"/>
                <a:stretch>
                  <a:fillRect l="-2256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smtClean="0"/>
              <a:t>3.09(x </a:t>
            </a:r>
            <a:r>
              <a:rPr lang="en-US" dirty="0"/>
              <a:t>– </a:t>
            </a:r>
            <a:r>
              <a:rPr lang="en-US" dirty="0" smtClean="0"/>
              <a:t>7) </a:t>
            </a:r>
            <a:r>
              <a:rPr lang="en-US" dirty="0"/>
              <a:t>+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smtClean="0"/>
              <a:t>3.09x </a:t>
            </a:r>
            <a:r>
              <a:rPr lang="en-US" dirty="0"/>
              <a:t>– </a:t>
            </a:r>
            <a:r>
              <a:rPr lang="en-US" dirty="0" smtClean="0"/>
              <a:t>21.63 + 10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smtClean="0"/>
              <a:t>3.09x – 11.63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677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8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6364" y="335252"/>
                <a:ext cx="8150012" cy="547254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b="1" dirty="0" smtClean="0"/>
                  <a:t>Interpret the slope and y-intercept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=3.09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−11.63</m:t>
                      </m:r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/>
                  <a:t>Slope value: ____	Slope units: _______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Y-intercept value: ______  </a:t>
                </a:r>
              </a:p>
              <a:p>
                <a:r>
                  <a:rPr lang="en-US" sz="3200" dirty="0" smtClean="0"/>
                  <a:t>Y-intercept unit: ________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Interpretation: ______________________</a:t>
                </a:r>
              </a:p>
              <a:p>
                <a:r>
                  <a:rPr lang="en-US" sz="3200" dirty="0" smtClean="0"/>
                  <a:t>__________________________________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Sub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6364" y="335252"/>
                <a:ext cx="8150012" cy="5472545"/>
              </a:xfrm>
              <a:blipFill rotWithShape="1">
                <a:blip r:embed="rId2"/>
                <a:stretch>
                  <a:fillRect l="-1945" t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51A5C-C537-5E42-89C8-8618689A1B3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738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</a:p>
          <a:p>
            <a:r>
              <a:rPr lang="en-US">
                <a:hlinkClick r:id="rId2"/>
              </a:rPr>
              <a:t>http://www.shodor.org/interactivate/activities/Regression</a:t>
            </a:r>
            <a:r>
              <a:rPr lang="en-US" smtClean="0">
                <a:hlinkClick r:id="rId2"/>
              </a:rPr>
              <a:t>/</a:t>
            </a:r>
            <a:endParaRPr lang="en-US" smtClean="0"/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8CF2CE-7C32-D445-A4D6-595F27B6088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52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The Important Thing</a:t>
            </a:r>
          </a:p>
          <a:p>
            <a:endParaRPr lang="en-US" dirty="0"/>
          </a:p>
          <a:p>
            <a:r>
              <a:rPr lang="en-US" dirty="0" smtClean="0"/>
              <a:t>On a sheet of paper, write down three things you learned today. Out of those three, write which one is most important and why.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8CF2CE-7C32-D445-A4D6-595F27B6088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9320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baseline="30000" dirty="0"/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47" y="1397637"/>
            <a:ext cx="4452341" cy="42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223" y="1801977"/>
            <a:ext cx="43015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Pablo’s science class is growing</a:t>
            </a:r>
          </a:p>
          <a:p>
            <a:r>
              <a:rPr lang="en-US" dirty="0" smtClean="0"/>
              <a:t>plants.  He recorded the height</a:t>
            </a:r>
          </a:p>
          <a:p>
            <a:r>
              <a:rPr lang="en-US" dirty="0" smtClean="0"/>
              <a:t>of his plant each day for 10 days.</a:t>
            </a:r>
          </a:p>
          <a:p>
            <a:r>
              <a:rPr lang="en-US" dirty="0" smtClean="0"/>
              <a:t>The plant’s height, in cm, over</a:t>
            </a:r>
          </a:p>
          <a:p>
            <a:r>
              <a:rPr lang="en-US" dirty="0" smtClean="0"/>
              <a:t>time is in the scatter plot.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94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(7, 14), (8, 16)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4645025" y="2535382"/>
            <a:ext cx="4041775" cy="12469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29" y="2059769"/>
            <a:ext cx="4452341" cy="42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18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/>
              <a:t>Find the slope of the line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using the points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(7, 14), (8, 16)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8"/>
              <p:cNvSpPr txBox="1">
                <a:spLocks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16−14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8−7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blipFill rotWithShape="1">
                <a:blip r:embed="rId2"/>
                <a:stretch>
                  <a:fillRect l="-2256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7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/>
              <a:t>Find the slope of the line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using the points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Substitute into</a:t>
            </a:r>
          </a:p>
          <a:p>
            <a:pPr marL="0" indent="0">
              <a:buNone/>
            </a:pPr>
            <a:r>
              <a:rPr lang="en-US" dirty="0"/>
              <a:t>    y = m(x – x</a:t>
            </a:r>
            <a:r>
              <a:rPr lang="en-US" baseline="-25000" dirty="0"/>
              <a:t>1</a:t>
            </a:r>
            <a:r>
              <a:rPr lang="en-US" dirty="0"/>
              <a:t>) + y</a:t>
            </a:r>
            <a:r>
              <a:rPr lang="en-US" baseline="-25000" dirty="0"/>
              <a:t>1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(7, 14), (8, 16)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8"/>
              <p:cNvSpPr txBox="1">
                <a:spLocks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16−14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8−7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blipFill rotWithShape="1">
                <a:blip r:embed="rId2"/>
                <a:stretch>
                  <a:fillRect l="-2256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 = 2(x – </a:t>
            </a:r>
            <a:r>
              <a:rPr lang="en-US" dirty="0" smtClean="0"/>
              <a:t>7) </a:t>
            </a:r>
            <a:r>
              <a:rPr lang="en-US" dirty="0"/>
              <a:t>+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17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38"/>
            <a:ext cx="8229600" cy="1143000"/>
          </a:xfrm>
        </p:spPr>
        <p:txBody>
          <a:bodyPr/>
          <a:lstStyle/>
          <a:p>
            <a:r>
              <a:rPr lang="en-US" dirty="0" smtClean="0"/>
              <a:t>GO Best Fit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895351"/>
            <a:ext cx="4187825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Steps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187824" cy="459105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smtClean="0"/>
              <a:t>Identify two points on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line of best fit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/>
              <a:t>Find the slope of the line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using the points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Substitute into</a:t>
            </a:r>
          </a:p>
          <a:p>
            <a:pPr marL="0" indent="0">
              <a:buNone/>
            </a:pPr>
            <a:r>
              <a:rPr lang="en-US" dirty="0"/>
              <a:t>    y = m(x – x</a:t>
            </a:r>
            <a:r>
              <a:rPr lang="en-US" baseline="-25000" dirty="0"/>
              <a:t>1</a:t>
            </a:r>
            <a:r>
              <a:rPr lang="en-US" dirty="0"/>
              <a:t>) + y</a:t>
            </a:r>
            <a:r>
              <a:rPr lang="en-US" baseline="-25000" dirty="0"/>
              <a:t>1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Simplify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6473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0141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(7, 14), (8, 16)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0496-8925-9B49-9A36-2AB75C5B6B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535382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768436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4849091"/>
            <a:ext cx="8229600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8"/>
              <p:cNvSpPr txBox="1">
                <a:spLocks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16−14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8−7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025" y="2535382"/>
                <a:ext cx="4041775" cy="1246908"/>
              </a:xfrm>
              <a:prstGeom prst="rect">
                <a:avLst/>
              </a:prstGeom>
              <a:blipFill rotWithShape="1">
                <a:blip r:embed="rId2"/>
                <a:stretch>
                  <a:fillRect l="-2256"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45025" y="3768436"/>
            <a:ext cx="4041775" cy="106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 = 2(x – </a:t>
            </a:r>
            <a:r>
              <a:rPr lang="en-US" dirty="0" smtClean="0"/>
              <a:t>7) </a:t>
            </a:r>
            <a:r>
              <a:rPr lang="en-US" dirty="0"/>
              <a:t>+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645025" y="4862946"/>
            <a:ext cx="4041775" cy="126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 = 2x – </a:t>
            </a:r>
            <a:r>
              <a:rPr lang="en-US" dirty="0" smtClean="0"/>
              <a:t>14 +14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y </a:t>
            </a:r>
            <a:r>
              <a:rPr lang="en-US" dirty="0"/>
              <a:t>= 2x </a:t>
            </a:r>
          </a:p>
        </p:txBody>
      </p:sp>
    </p:spTree>
    <p:extLst>
      <p:ext uri="{BB962C8B-B14F-4D97-AF65-F5344CB8AC3E}">
        <p14:creationId xmlns:p14="http://schemas.microsoft.com/office/powerpoint/2010/main" val="723443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8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6364" y="335252"/>
                <a:ext cx="8150012" cy="5472545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3200" b="1" dirty="0" smtClean="0"/>
                  <a:t>(Write this below your GO)</a:t>
                </a:r>
              </a:p>
              <a:p>
                <a:pPr algn="ctr"/>
                <a:r>
                  <a:rPr lang="en-US" sz="3200" b="1" dirty="0" smtClean="0"/>
                  <a:t>Interpret the slope and y-intercept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=2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/>
                  <a:t>Slope value: ____	Slope units: _______</a:t>
                </a:r>
              </a:p>
              <a:p>
                <a:r>
                  <a:rPr lang="en-US" sz="3200" dirty="0" smtClean="0"/>
                  <a:t>Y-intercept value: ____</a:t>
                </a:r>
              </a:p>
              <a:p>
                <a:r>
                  <a:rPr lang="en-US" sz="3200" dirty="0" smtClean="0"/>
                  <a:t>Y-intercept unit: ______</a:t>
                </a:r>
              </a:p>
              <a:p>
                <a:r>
                  <a:rPr lang="en-US" sz="3200" dirty="0" smtClean="0"/>
                  <a:t>Interpretation: </a:t>
                </a:r>
              </a:p>
              <a:p>
                <a:r>
                  <a:rPr lang="en-US" sz="3200" dirty="0" smtClean="0"/>
                  <a:t>___________________</a:t>
                </a:r>
              </a:p>
              <a:p>
                <a:r>
                  <a:rPr lang="en-US" sz="3200" dirty="0" smtClean="0"/>
                  <a:t>____________________</a:t>
                </a:r>
              </a:p>
              <a:p>
                <a:r>
                  <a:rPr lang="en-US" sz="3200" dirty="0" smtClean="0"/>
                  <a:t>___________________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Sub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6364" y="335252"/>
                <a:ext cx="8150012" cy="5472545"/>
              </a:xfrm>
              <a:blipFill rotWithShape="1">
                <a:blip r:embed="rId2"/>
                <a:stretch>
                  <a:fillRect l="-1945" t="-2339" b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51A5C-C537-5E42-89C8-8618689A1B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4.2.4: Fitting Linear Functions to Data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83" y="2492147"/>
            <a:ext cx="4452341" cy="42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19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11477</TotalTime>
  <Words>1901</Words>
  <Application>Microsoft Office PowerPoint</Application>
  <PresentationFormat>On-screen Show (4:3)</PresentationFormat>
  <Paragraphs>626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Enhanced Instruction template</vt:lpstr>
      <vt:lpstr>PowerPoint Presentation</vt:lpstr>
      <vt:lpstr>Dear Teacher</vt:lpstr>
      <vt:lpstr>Before you can find the line of best fit…..</vt:lpstr>
      <vt:lpstr>PowerPoint Presentation</vt:lpstr>
      <vt:lpstr>GO Best Fit Line</vt:lpstr>
      <vt:lpstr>GO Best Fit Line</vt:lpstr>
      <vt:lpstr>GO Best Fit Line</vt:lpstr>
      <vt:lpstr>GO Best Fit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Best Fit Line</vt:lpstr>
      <vt:lpstr>GO Best Fit Line</vt:lpstr>
      <vt:lpstr>GO Best Fit Line</vt:lpstr>
      <vt:lpstr>GO Best Fit Line</vt:lpstr>
      <vt:lpstr>GO Best Fit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Best Fit Line</vt:lpstr>
      <vt:lpstr>GO Best Fit Line</vt:lpstr>
      <vt:lpstr>GO Best Fit Line</vt:lpstr>
      <vt:lpstr>GO Best Fit Line</vt:lpstr>
      <vt:lpstr>GO Best Fit Line</vt:lpstr>
      <vt:lpstr>PowerPoint Presentation</vt:lpstr>
      <vt:lpstr>PowerPoint Presentation</vt:lpstr>
      <vt:lpstr>PowerPoint Presentation</vt:lpstr>
    </vt:vector>
  </TitlesOfParts>
  <Company>Walch Education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Walch Education</dc:creator>
  <cp:lastModifiedBy>Amanda Layson</cp:lastModifiedBy>
  <cp:revision>222</cp:revision>
  <cp:lastPrinted>2013-03-18T20:00:25Z</cp:lastPrinted>
  <dcterms:created xsi:type="dcterms:W3CDTF">2012-02-22T19:14:19Z</dcterms:created>
  <dcterms:modified xsi:type="dcterms:W3CDTF">2014-03-07T21:22:19Z</dcterms:modified>
</cp:coreProperties>
</file>