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notesMasterIdLst>
    <p:notesMasterId r:id="rId29"/>
  </p:notesMasterIdLst>
  <p:handoutMasterIdLst>
    <p:handoutMasterId r:id="rId30"/>
  </p:handoutMasterIdLst>
  <p:sldIdLst>
    <p:sldId id="419" r:id="rId2"/>
    <p:sldId id="439" r:id="rId3"/>
    <p:sldId id="355" r:id="rId4"/>
    <p:sldId id="437" r:id="rId5"/>
    <p:sldId id="421" r:id="rId6"/>
    <p:sldId id="438" r:id="rId7"/>
    <p:sldId id="294" r:id="rId8"/>
    <p:sldId id="409" r:id="rId9"/>
    <p:sldId id="366" r:id="rId10"/>
    <p:sldId id="295" r:id="rId11"/>
    <p:sldId id="390" r:id="rId12"/>
    <p:sldId id="426" r:id="rId13"/>
    <p:sldId id="410" r:id="rId14"/>
    <p:sldId id="428" r:id="rId15"/>
    <p:sldId id="436" r:id="rId16"/>
    <p:sldId id="412" r:id="rId17"/>
    <p:sldId id="431" r:id="rId18"/>
    <p:sldId id="433" r:id="rId19"/>
    <p:sldId id="434" r:id="rId20"/>
    <p:sldId id="427" r:id="rId21"/>
    <p:sldId id="411" r:id="rId22"/>
    <p:sldId id="430" r:id="rId23"/>
    <p:sldId id="414" r:id="rId24"/>
    <p:sldId id="415" r:id="rId25"/>
    <p:sldId id="435" r:id="rId26"/>
    <p:sldId id="416" r:id="rId27"/>
    <p:sldId id="441" r:id="rId2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9" d="100"/>
          <a:sy n="69" d="100"/>
        </p:scale>
        <p:origin x="-1404" y="-96"/>
      </p:cViewPr>
      <p:guideLst>
        <p:guide orient="horz" pos="2073"/>
        <p:guide pos="287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rPr>
              <a:pPr>
                <a:defRPr/>
              </a:pPr>
              <a:t>3/7/2014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pPr>
              <a:defRPr/>
            </a:pPr>
            <a:fld id="{B485999A-F397-D44F-A9CA-C8E36A937B72}" type="datetimeFigureOut">
              <a:rPr lang="en-US" smtClean="0"/>
              <a:pPr>
                <a:defRPr/>
              </a:pPr>
              <a:t>3/7/2014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en-US" smtClean="0"/>
              <a:t>4.3.2: Calculating and Interpreting the Correlation Coefficient</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4.3.2: Calculating and Interpreting the Correlation Coefficient</a:t>
            </a:r>
            <a:endParaRPr lang="en-US" dirty="0"/>
          </a:p>
        </p:txBody>
      </p:sp>
      <p:sp>
        <p:nvSpPr>
          <p:cNvPr id="7" name="Slide Number Placeholder 6"/>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5" name="Slide Number Placeholder 4"/>
          <p:cNvSpPr>
            <a:spLocks noGrp="1"/>
          </p:cNvSpPr>
          <p:nvPr>
            <p:ph type="sldNum" sz="quarter" idx="12"/>
          </p:nvPr>
        </p:nvSpPr>
        <p:spPr/>
        <p:txBody>
          <a:bodyPr/>
          <a:lstStyle/>
          <a:p>
            <a:pPr>
              <a:defRPr/>
            </a:pPr>
            <a:fld id="{E2F4FE27-A5F0-4149-82C0-F615F6C49BDE}"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4" name="Slide Number Placeholder 3"/>
          <p:cNvSpPr>
            <a:spLocks noGrp="1"/>
          </p:cNvSpPr>
          <p:nvPr>
            <p:ph type="sldNum" sz="quarter" idx="12"/>
          </p:nvPr>
        </p:nvSpPr>
        <p:spPr/>
        <p:txBody>
          <a:bodyPr/>
          <a:lstStyle/>
          <a:p>
            <a:pPr>
              <a:defRPr/>
            </a:pPr>
            <a:fld id="{AE7837AB-05C7-D840-8202-554EAFDF83B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dirty="0"/>
          </a:p>
        </p:txBody>
      </p:sp>
      <p:sp>
        <p:nvSpPr>
          <p:cNvPr id="6" name="Footer Placeholder 5"/>
          <p:cNvSpPr>
            <a:spLocks noGrp="1"/>
          </p:cNvSpPr>
          <p:nvPr>
            <p:ph type="ftr" sz="quarter" idx="11"/>
          </p:nvPr>
        </p:nvSpPr>
        <p:spPr>
          <a:xfrm>
            <a:off x="3859305" y="6423585"/>
            <a:ext cx="3316941" cy="365125"/>
          </a:xfrm>
        </p:spPr>
        <p:txBody>
          <a:bodyPr/>
          <a:lstStyle/>
          <a:p>
            <a:pPr>
              <a:defRPr/>
            </a:pPr>
            <a:r>
              <a:rPr lang="en-US" smtClean="0"/>
              <a:t>4.3.2: Calculating and Interpreting the Correlation Coefficient</a:t>
            </a: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dirty="0"/>
          </a:p>
        </p:txBody>
      </p:sp>
      <p:sp>
        <p:nvSpPr>
          <p:cNvPr id="6" name="Footer Placeholder 5"/>
          <p:cNvSpPr>
            <a:spLocks noGrp="1"/>
          </p:cNvSpPr>
          <p:nvPr>
            <p:ph type="ftr" sz="quarter" idx="11"/>
          </p:nvPr>
        </p:nvSpPr>
        <p:spPr>
          <a:xfrm>
            <a:off x="4191000" y="6423585"/>
            <a:ext cx="3005138" cy="365125"/>
          </a:xfrm>
        </p:spPr>
        <p:txBody>
          <a:bodyPr/>
          <a:lstStyle/>
          <a:p>
            <a:pPr>
              <a:defRPr/>
            </a:pPr>
            <a:r>
              <a:rPr lang="en-US" smtClean="0"/>
              <a:t>4.3.2: Calculating and Interpreting the Correlation Coefficient</a:t>
            </a:r>
            <a:endParaRPr lang="en-US"/>
          </a:p>
        </p:txBody>
      </p:sp>
      <p:sp>
        <p:nvSpPr>
          <p:cNvPr id="7" name="Slide Number Placeholder 6"/>
          <p:cNvSpPr>
            <a:spLocks noGrp="1"/>
          </p:cNvSpPr>
          <p:nvPr>
            <p:ph type="sldNum" sz="quarter" idx="12"/>
          </p:nvPr>
        </p:nvSpPr>
        <p:spPr/>
        <p:txBody>
          <a:bodyPr/>
          <a:lstStyle/>
          <a:p>
            <a:pPr>
              <a:defRPr/>
            </a:pPr>
            <a:fld id="{F42F453E-5832-004C-88FD-D188459EB61F}" type="slidenum">
              <a:rPr lang="en-US" smtClean="0"/>
              <a:pPr>
                <a:defRPr/>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4.3.2: Calculating and Interpreting the Correlation Coefficient</a:t>
            </a:r>
            <a:endParaRPr lang="en-US" dirty="0"/>
          </a:p>
        </p:txBody>
      </p:sp>
      <p:sp>
        <p:nvSpPr>
          <p:cNvPr id="7" name="Slide Number Placeholder 6"/>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r>
              <a:rPr lang="en-US" smtClean="0"/>
              <a:t>4.3.2: Calculating and Interpreting the Correlation Coefficient</a:t>
            </a:r>
            <a:endParaRPr lang="en-US" dirty="0"/>
          </a:p>
        </p:txBody>
      </p:sp>
      <p:sp>
        <p:nvSpPr>
          <p:cNvPr id="7" name="Slide Number Placeholder 6"/>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r>
              <a:rPr lang="en-US" smtClean="0"/>
              <a:t>4.3.2: Calculating and Interpreting the Correlation Coefficient</a:t>
            </a:r>
            <a:endParaRPr lang="en-US" dirty="0"/>
          </a:p>
        </p:txBody>
      </p:sp>
      <p:sp>
        <p:nvSpPr>
          <p:cNvPr id="7" name="Slide Number Placeholder 6"/>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dirty="0"/>
          </a:p>
        </p:txBody>
      </p:sp>
      <p:sp>
        <p:nvSpPr>
          <p:cNvPr id="6" name="Footer Placeholder 5"/>
          <p:cNvSpPr>
            <a:spLocks noGrp="1"/>
          </p:cNvSpPr>
          <p:nvPr>
            <p:ph type="ftr" sz="quarter" idx="11"/>
          </p:nvPr>
        </p:nvSpPr>
        <p:spPr>
          <a:xfrm>
            <a:off x="4191000" y="6423585"/>
            <a:ext cx="3005138" cy="365125"/>
          </a:xfrm>
        </p:spPr>
        <p:txBody>
          <a:bodyPr/>
          <a:lstStyle/>
          <a:p>
            <a:pPr>
              <a:defRPr/>
            </a:pPr>
            <a:r>
              <a:rPr lang="en-US" smtClean="0"/>
              <a:t>4.3.2: Calculating and Interpreting the Correlation Coefficient</a:t>
            </a:r>
            <a:endParaRPr lang="en-US" dirty="0"/>
          </a:p>
        </p:txBody>
      </p:sp>
      <p:sp>
        <p:nvSpPr>
          <p:cNvPr id="7" name="Slide Number Placeholder 6"/>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6" name="Slide Number Placeholder 5"/>
          <p:cNvSpPr>
            <a:spLocks noGrp="1"/>
          </p:cNvSpPr>
          <p:nvPr>
            <p:ph type="sldNum" sz="quarter" idx="12"/>
          </p:nvPr>
        </p:nvSpPr>
        <p:spPr/>
        <p:txBody>
          <a:bodyPr/>
          <a:lstStyle/>
          <a:p>
            <a:pPr>
              <a:defRPr/>
            </a:pPr>
            <a:fld id="{166E7ABF-EB05-234A-8498-91859766645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6" name="Slide Number Placeholder 5"/>
          <p:cNvSpPr>
            <a:spLocks noGrp="1"/>
          </p:cNvSpPr>
          <p:nvPr>
            <p:ph type="sldNum" sz="quarter" idx="12"/>
          </p:nvPr>
        </p:nvSpPr>
        <p:spPr/>
        <p:txBody>
          <a:bodyPr/>
          <a:lstStyle/>
          <a:p>
            <a:pPr>
              <a:defRPr/>
            </a:pPr>
            <a:fld id="{CC3C0496-8925-9B49-9A36-2AB75C5B6B25}" type="slidenum">
              <a:rPr lang="en-US" smtClean="0"/>
              <a:pPr>
                <a:defRPr/>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6" name="Slide Number Placeholder 5"/>
          <p:cNvSpPr>
            <a:spLocks noGrp="1"/>
          </p:cNvSpPr>
          <p:nvPr>
            <p:ph type="sldNum" sz="quarter" idx="12"/>
          </p:nvPr>
        </p:nvSpPr>
        <p:spPr/>
        <p:txBody>
          <a:bodyPr/>
          <a:lstStyle/>
          <a:p>
            <a:pPr>
              <a:defRPr/>
            </a:pPr>
            <a:fld id="{C456E963-ACDC-744B-86C2-FFCE733D19BE}" type="slidenum">
              <a:rPr lang="en-US" smtClean="0"/>
              <a:pPr>
                <a:defRPr/>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4.3.2: Calculating and Interpreting the Correlation Coefficient</a:t>
            </a:r>
            <a:endParaRPr lang="en-US" dirty="0"/>
          </a:p>
        </p:txBody>
      </p:sp>
      <p:sp>
        <p:nvSpPr>
          <p:cNvPr id="6" name="Slide Number Placeholder 5"/>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4" name="Picture 6" descr="Coordinate Algebra PPT bgd Instructi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38100"/>
            <a:ext cx="9134475" cy="668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1015283" y="6246670"/>
            <a:ext cx="5567837" cy="264965"/>
          </a:xfrm>
        </p:spPr>
        <p:txBody>
          <a:bodyPr/>
          <a:lstStyle>
            <a:lvl1pPr algn="l">
              <a:defRPr sz="1550">
                <a:solidFill>
                  <a:srgbClr val="FF0000"/>
                </a:solidFill>
              </a:defRPr>
            </a:lvl1p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r>
              <a:rPr lang="en-US" smtClean="0"/>
              <a:t>4.3.2: Calculating and Interpreting the Correlation Coefficient</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r>
              <a:rPr lang="en-US" smtClean="0"/>
              <a:t>4.3.2: Calculating and Interpreting the Correlation Coefficient</a:t>
            </a: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a:defRPr/>
            </a:pPr>
            <a:fld id="{35ED554C-E08A-124E-968F-066B418B9B1D}" type="slidenum">
              <a:rPr lang="en-US" smtClean="0"/>
              <a:pPr>
                <a:defRPr/>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7" name="Slide Number Placeholder 6"/>
          <p:cNvSpPr>
            <a:spLocks noGrp="1"/>
          </p:cNvSpPr>
          <p:nvPr>
            <p:ph type="sldNum" sz="quarter" idx="12"/>
          </p:nvPr>
        </p:nvSpPr>
        <p:spPr/>
        <p:txBody>
          <a:bodyPr/>
          <a:lstStyle/>
          <a:p>
            <a:pPr>
              <a:defRPr/>
            </a:pPr>
            <a:fld id="{61905915-779A-F84F-8270-F51C7E08246D}"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9" name="Slide Number Placeholder 8"/>
          <p:cNvSpPr>
            <a:spLocks noGrp="1"/>
          </p:cNvSpPr>
          <p:nvPr>
            <p:ph type="sldNum" sz="quarter" idx="12"/>
          </p:nvPr>
        </p:nvSpPr>
        <p:spPr/>
        <p:txBody>
          <a:bodyPr/>
          <a:lstStyle/>
          <a:p>
            <a:pPr>
              <a:defRPr/>
            </a:pPr>
            <a:fld id="{43651A5C-C537-5E42-89C8-8618689A1B38}" type="slidenum">
              <a:rPr lang="en-US" smtClean="0"/>
              <a:pPr>
                <a:defRPr/>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4.3.2: Calculating and Interpreting the Correlation Coefficient</a:t>
            </a:r>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1B293FF8-CD88-C24E-B901-491EE6C88A28}" type="slidenum">
              <a:rPr lang="en-US" smtClean="0"/>
              <a:pPr>
                <a:defRPr/>
              </a:pPr>
              <a:t>‹#›</a:t>
            </a:fld>
            <a:endParaRPr lang="en-US"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4.3.2: Calculating and Interpreting the Correlation Coefficient</a:t>
            </a:r>
            <a:endParaRPr lang="en-US" dirty="0"/>
          </a:p>
        </p:txBody>
      </p:sp>
      <p:sp>
        <p:nvSpPr>
          <p:cNvPr id="7" name="Slide Number Placeholder 6"/>
          <p:cNvSpPr>
            <a:spLocks noGrp="1"/>
          </p:cNvSpPr>
          <p:nvPr>
            <p:ph type="sldNum" sz="quarter" idx="12"/>
          </p:nvPr>
        </p:nvSpPr>
        <p:spPr/>
        <p:txBody>
          <a:bodyPr/>
          <a:lstStyle/>
          <a:p>
            <a:pPr>
              <a:defRPr/>
            </a:pPr>
            <a:fld id="{1B293FF8-CD88-C24E-B901-491EE6C88A28}" type="slidenum">
              <a:rPr lang="en-US" smtClean="0"/>
              <a:pPr>
                <a:defRPr/>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r>
              <a:rPr lang="en-US" smtClean="0"/>
              <a:t>4.3.2: Calculating and Interpreting the Correlation Coefficient</a:t>
            </a:r>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1" r:id="rId21"/>
    <p:sldLayoutId id="2147483732" r:id="rId22"/>
    <p:sldLayoutId id="2147483737" r:id="rId23"/>
    <p:sldLayoutId id="2147483738" r:id="rId24"/>
    <p:sldLayoutId id="2147483739" r:id="rId25"/>
    <p:sldLayoutId id="2147483741" r:id="rId26"/>
    <p:sldLayoutId id="2147483743" r:id="rId27"/>
    <p:sldLayoutId id="2147483745" r:id="rId28"/>
    <p:sldLayoutId id="2147483746" r:id="rId29"/>
    <p:sldLayoutId id="2147483747" r:id="rId30"/>
    <p:sldLayoutId id="2147483748" r:id="rId31"/>
    <p:sldLayoutId id="2147483749" r:id="rId32"/>
    <p:sldLayoutId id="2147483750" r:id="rId33"/>
    <p:sldLayoutId id="2147483751" r:id="rId34"/>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3"/>
            <a:ext cx="7556313" cy="2777327"/>
          </a:xfrm>
        </p:spPr>
        <p:txBody>
          <a:bodyPr/>
          <a:lstStyle/>
          <a:p>
            <a:pPr algn="ctr"/>
            <a:r>
              <a:rPr lang="en-US" smtClean="0"/>
              <a:t>Lesson 4.7 </a:t>
            </a:r>
            <a:r>
              <a:rPr lang="en-US" dirty="0" smtClean="0"/>
              <a:t>– Interpreting the Correlation Coefficient </a:t>
            </a:r>
            <a:br>
              <a:rPr lang="en-US" dirty="0" smtClean="0"/>
            </a:br>
            <a:r>
              <a:rPr lang="en-US" dirty="0" smtClean="0"/>
              <a:t>and </a:t>
            </a:r>
            <a:br>
              <a:rPr lang="en-US" dirty="0" smtClean="0"/>
            </a:br>
            <a:r>
              <a:rPr lang="en-US" dirty="0" smtClean="0"/>
              <a:t>Distinguishing between Correlation &amp; Causation</a:t>
            </a:r>
            <a:endParaRPr lang="en-US" dirty="0"/>
          </a:p>
        </p:txBody>
      </p:sp>
      <p:sp>
        <p:nvSpPr>
          <p:cNvPr id="3" name="Content Placeholder 2"/>
          <p:cNvSpPr>
            <a:spLocks noGrp="1"/>
          </p:cNvSpPr>
          <p:nvPr>
            <p:ph idx="1"/>
          </p:nvPr>
        </p:nvSpPr>
        <p:spPr>
          <a:xfrm>
            <a:off x="498474" y="3558843"/>
            <a:ext cx="7556313" cy="2864742"/>
          </a:xfrm>
        </p:spPr>
        <p:txBody>
          <a:bodyPr>
            <a:normAutofit/>
          </a:bodyPr>
          <a:lstStyle/>
          <a:p>
            <a:r>
              <a:rPr lang="en-US" sz="2400" dirty="0" smtClean="0"/>
              <a:t>EQs: </a:t>
            </a:r>
            <a:r>
              <a:rPr lang="en-US" sz="2400" dirty="0" smtClean="0"/>
              <a:t>How do you calculate the correlation </a:t>
            </a:r>
            <a:r>
              <a:rPr lang="en-US" sz="2400" dirty="0" smtClean="0"/>
              <a:t>coefficient?</a:t>
            </a:r>
            <a:r>
              <a:rPr lang="en-US" sz="2400" dirty="0"/>
              <a:t> </a:t>
            </a:r>
            <a:r>
              <a:rPr lang="en-US" sz="2400" dirty="0" smtClean="0"/>
              <a:t> </a:t>
            </a:r>
            <a:r>
              <a:rPr lang="en-US" sz="2400" dirty="0" smtClean="0"/>
              <a:t>What </a:t>
            </a:r>
            <a:r>
              <a:rPr lang="en-US" sz="2400" dirty="0" smtClean="0"/>
              <a:t>is the difference between correlation and causation? (S. ID. 8 &amp; 9)</a:t>
            </a:r>
          </a:p>
          <a:p>
            <a:r>
              <a:rPr lang="en-US" sz="2400" dirty="0" smtClean="0"/>
              <a:t>Vocabulary: correlation, correlation coefficient, strong/weak positive, strong/weak negative</a:t>
            </a:r>
          </a:p>
        </p:txBody>
      </p:sp>
      <p:sp>
        <p:nvSpPr>
          <p:cNvPr id="4" name="Footer Placeholder 3"/>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5" name="Slide Number Placeholder 4"/>
          <p:cNvSpPr>
            <a:spLocks noGrp="1"/>
          </p:cNvSpPr>
          <p:nvPr>
            <p:ph type="sldNum" sz="quarter" idx="12"/>
          </p:nvPr>
        </p:nvSpPr>
        <p:spPr/>
        <p:txBody>
          <a:bodyPr/>
          <a:lstStyle/>
          <a:p>
            <a:pPr>
              <a:defRPr/>
            </a:pPr>
            <a:fld id="{CC3C0496-8925-9B49-9A36-2AB75C5B6B25}" type="slidenum">
              <a:rPr lang="en-US" smtClean="0"/>
              <a:pPr>
                <a:defRPr/>
              </a:pPr>
              <a:t>1</a:t>
            </a:fld>
            <a:endParaRPr lang="en-US" dirty="0"/>
          </a:p>
        </p:txBody>
      </p:sp>
    </p:spTree>
    <p:extLst>
      <p:ext uri="{BB962C8B-B14F-4D97-AF65-F5344CB8AC3E}">
        <p14:creationId xmlns:p14="http://schemas.microsoft.com/office/powerpoint/2010/main" val="14570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375372"/>
            <a:ext cx="7862570" cy="4997450"/>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1, </a:t>
            </a:r>
            <a:r>
              <a:rPr lang="en-US" sz="2800" b="1" i="1" dirty="0" smtClean="0">
                <a:solidFill>
                  <a:srgbClr val="000090"/>
                </a:solidFill>
              </a:rPr>
              <a:t>continued</a:t>
            </a:r>
            <a:endParaRPr lang="en-US" sz="1100" baseline="30000" dirty="0"/>
          </a:p>
          <a:p>
            <a:pPr marL="514350" indent="-557784">
              <a:buFont typeface="+mj-lt"/>
              <a:buAutoNum type="arabicPeriod" startAt="2"/>
            </a:pPr>
            <a:r>
              <a:rPr lang="en-US" sz="2800" b="1" dirty="0" smtClean="0">
                <a:solidFill>
                  <a:srgbClr val="660066"/>
                </a:solidFill>
              </a:rPr>
              <a:t>Describe </a:t>
            </a:r>
            <a:r>
              <a:rPr lang="en-US" sz="2800" b="1" dirty="0">
                <a:solidFill>
                  <a:srgbClr val="660066"/>
                </a:solidFill>
              </a:rPr>
              <a:t>the relationship between the data using the graphical representation</a:t>
            </a:r>
            <a:r>
              <a:rPr lang="en-US" sz="2800" b="1" dirty="0" smtClean="0">
                <a:solidFill>
                  <a:srgbClr val="660066"/>
                </a:solidFill>
              </a:rPr>
              <a:t>.</a:t>
            </a:r>
            <a:endParaRPr lang="en-US" sz="2800" b="1" dirty="0">
              <a:solidFill>
                <a:srgbClr val="660066"/>
              </a:solidFill>
            </a:endParaRPr>
          </a:p>
          <a:p>
            <a:pPr marL="512064"/>
            <a:endParaRPr lang="en-US" dirty="0" smtClean="0"/>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10</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grpSp>
        <p:nvGrpSpPr>
          <p:cNvPr id="5" name="Group 4"/>
          <p:cNvGrpSpPr/>
          <p:nvPr/>
        </p:nvGrpSpPr>
        <p:grpSpPr>
          <a:xfrm>
            <a:off x="4378036" y="2187519"/>
            <a:ext cx="4321608" cy="3670246"/>
            <a:chOff x="1781108" y="1276340"/>
            <a:chExt cx="4803881" cy="440788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137" t="5765" r="6363" b="6674"/>
            <a:stretch/>
          </p:blipFill>
          <p:spPr>
            <a:xfrm>
              <a:off x="2108197" y="1276340"/>
              <a:ext cx="4476792" cy="4069327"/>
            </a:xfrm>
            <a:prstGeom prst="rect">
              <a:avLst/>
            </a:prstGeom>
          </p:spPr>
        </p:pic>
        <p:sp>
          <p:nvSpPr>
            <p:cNvPr id="7" name="TextBox 6"/>
            <p:cNvSpPr txBox="1"/>
            <p:nvPr/>
          </p:nvSpPr>
          <p:spPr>
            <a:xfrm rot="16200000">
              <a:off x="-5415" y="3141190"/>
              <a:ext cx="3911600" cy="338554"/>
            </a:xfrm>
            <a:prstGeom prst="rect">
              <a:avLst/>
            </a:prstGeom>
            <a:noFill/>
          </p:spPr>
          <p:txBody>
            <a:bodyPr wrap="square" rtlCol="0">
              <a:spAutoFit/>
            </a:bodyPr>
            <a:lstStyle/>
            <a:p>
              <a:pPr algn="ctr"/>
              <a:r>
                <a:rPr lang="en-US" sz="1600" b="1" dirty="0" smtClean="0">
                  <a:latin typeface="Arial"/>
                  <a:cs typeface="Arial"/>
                </a:rPr>
                <a:t>Test score</a:t>
              </a:r>
              <a:endParaRPr lang="en-US" sz="1600" b="1" dirty="0">
                <a:latin typeface="Arial"/>
                <a:cs typeface="Arial"/>
              </a:endParaRPr>
            </a:p>
          </p:txBody>
        </p:sp>
        <p:sp>
          <p:nvSpPr>
            <p:cNvPr id="8" name="TextBox 7"/>
            <p:cNvSpPr txBox="1"/>
            <p:nvPr/>
          </p:nvSpPr>
          <p:spPr>
            <a:xfrm>
              <a:off x="2209801" y="5345668"/>
              <a:ext cx="4373319" cy="338554"/>
            </a:xfrm>
            <a:prstGeom prst="rect">
              <a:avLst/>
            </a:prstGeom>
            <a:noFill/>
          </p:spPr>
          <p:txBody>
            <a:bodyPr wrap="square" rtlCol="0">
              <a:spAutoFit/>
            </a:bodyPr>
            <a:lstStyle/>
            <a:p>
              <a:pPr algn="ctr"/>
              <a:r>
                <a:rPr lang="en-US" sz="1600" b="1" dirty="0" smtClean="0">
                  <a:latin typeface="Arial"/>
                  <a:cs typeface="Arial"/>
                </a:rPr>
                <a:t>Books read</a:t>
              </a:r>
              <a:endParaRPr lang="en-US" sz="1600" b="1" dirty="0">
                <a:latin typeface="Arial"/>
                <a:cs typeface="Arial"/>
              </a:endParaRPr>
            </a:p>
          </p:txBody>
        </p:sp>
      </p:grpSp>
      <p:sp>
        <p:nvSpPr>
          <p:cNvPr id="4" name="TextBox 3"/>
          <p:cNvSpPr txBox="1"/>
          <p:nvPr/>
        </p:nvSpPr>
        <p:spPr>
          <a:xfrm>
            <a:off x="641350" y="2231088"/>
            <a:ext cx="3736686" cy="3046988"/>
          </a:xfrm>
          <a:prstGeom prst="rect">
            <a:avLst/>
          </a:prstGeom>
          <a:noFill/>
        </p:spPr>
        <p:txBody>
          <a:bodyPr wrap="square" rtlCol="0">
            <a:spAutoFit/>
          </a:bodyPr>
          <a:lstStyle/>
          <a:p>
            <a:r>
              <a:rPr lang="en-US" dirty="0" smtClean="0"/>
              <a:t>It appears </a:t>
            </a:r>
            <a:r>
              <a:rPr lang="en-US" dirty="0"/>
              <a:t>that the higher scores were from students who read more books, but the data does not appear to lie on a line. There is not a strong linear relationship between the two events.</a:t>
            </a:r>
          </a:p>
          <a:p>
            <a:r>
              <a:rPr lang="en-US" dirty="0" smtClean="0"/>
              <a:t>  </a:t>
            </a:r>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540327" y="484909"/>
            <a:ext cx="7845243" cy="5153891"/>
          </a:xfrm>
        </p:spPr>
        <p:txBody>
          <a:bodyPr>
            <a:normAutofit fontScale="85000" lnSpcReduction="20000"/>
          </a:bodyPr>
          <a:lstStyle/>
          <a:p>
            <a:pPr eaLnBrk="1" hangingPunct="1">
              <a:defRPr/>
            </a:pPr>
            <a:r>
              <a:rPr lang="en-US" sz="2800" b="1" dirty="0" smtClean="0"/>
              <a:t>Guided Practice: </a:t>
            </a:r>
            <a:r>
              <a:rPr lang="en-US" sz="2800" b="1" dirty="0" smtClean="0">
                <a:solidFill>
                  <a:srgbClr val="000090"/>
                </a:solidFill>
              </a:rPr>
              <a:t>Example 1, </a:t>
            </a:r>
            <a:r>
              <a:rPr lang="en-US" sz="2800" b="1" i="1" dirty="0" smtClean="0">
                <a:solidFill>
                  <a:srgbClr val="000090"/>
                </a:solidFill>
              </a:rPr>
              <a:t>continued</a:t>
            </a:r>
          </a:p>
          <a:p>
            <a:pPr marL="514350" indent="-557784">
              <a:buFont typeface="+mj-lt"/>
              <a:buAutoNum type="arabicPeriod" startAt="3"/>
            </a:pPr>
            <a:r>
              <a:rPr lang="en-US" sz="2800" b="1" dirty="0" smtClean="0">
                <a:solidFill>
                  <a:srgbClr val="660066"/>
                </a:solidFill>
              </a:rPr>
              <a:t>Calculate </a:t>
            </a:r>
            <a:r>
              <a:rPr lang="en-US" sz="2800" b="1" dirty="0">
                <a:solidFill>
                  <a:srgbClr val="660066"/>
                </a:solidFill>
              </a:rPr>
              <a:t>the correlation coefficient on your scientific calculator. Refer to the steps in the Key Concepts section.</a:t>
            </a:r>
          </a:p>
          <a:p>
            <a:pPr marL="512064"/>
            <a:r>
              <a:rPr lang="en-US" dirty="0"/>
              <a:t>The correlation coefficient, </a:t>
            </a:r>
            <a:r>
              <a:rPr lang="en-US" i="1" dirty="0"/>
              <a:t>r</a:t>
            </a:r>
            <a:r>
              <a:rPr lang="en-US" dirty="0"/>
              <a:t>, is approximately 0.48.</a:t>
            </a:r>
          </a:p>
          <a:p>
            <a:pPr marL="514350" indent="-557784">
              <a:buFont typeface="+mj-lt"/>
              <a:buAutoNum type="arabicPeriod" startAt="4"/>
            </a:pPr>
            <a:r>
              <a:rPr lang="en-US" sz="2800" b="1" dirty="0" smtClean="0">
                <a:solidFill>
                  <a:srgbClr val="660066"/>
                </a:solidFill>
              </a:rPr>
              <a:t>Use </a:t>
            </a:r>
            <a:r>
              <a:rPr lang="en-US" sz="2800" b="1" dirty="0">
                <a:solidFill>
                  <a:srgbClr val="660066"/>
                </a:solidFill>
              </a:rPr>
              <a:t>the correlation coefficient to describe the strength of the relationship between the data</a:t>
            </a:r>
            <a:r>
              <a:rPr lang="en-US" sz="2800" b="1" dirty="0" smtClean="0">
                <a:solidFill>
                  <a:srgbClr val="660066"/>
                </a:solidFill>
              </a:rPr>
              <a:t>.</a:t>
            </a:r>
            <a:endParaRPr lang="en-US" sz="2800" b="1" dirty="0">
              <a:solidFill>
                <a:srgbClr val="660066"/>
              </a:solidFill>
            </a:endParaRPr>
          </a:p>
          <a:p>
            <a:pPr marL="512064"/>
            <a:r>
              <a:rPr lang="en-US" dirty="0"/>
              <a:t>A correlation coefficient of 1 indicates a strong positive correlation, and a correlation of 0 indicates no correlation. A correlation coefficient of 0.48 is about halfway between 1 and 0, and indicates that there is a weak positive linear relationship between the number of books a student read in the </a:t>
            </a:r>
            <a:endParaRPr lang="en-US" dirty="0" smtClean="0"/>
          </a:p>
          <a:p>
            <a:pPr marL="512064">
              <a:spcBef>
                <a:spcPts val="0"/>
              </a:spcBef>
            </a:pPr>
            <a:r>
              <a:rPr lang="en-US" dirty="0" smtClean="0"/>
              <a:t>past </a:t>
            </a:r>
            <a:r>
              <a:rPr lang="en-US" dirty="0"/>
              <a:t>year and his or her score on the </a:t>
            </a:r>
            <a:endParaRPr lang="en-US" dirty="0" smtClean="0"/>
          </a:p>
          <a:p>
            <a:pPr marL="512064">
              <a:spcBef>
                <a:spcPts val="0"/>
              </a:spcBef>
            </a:pPr>
            <a:r>
              <a:rPr lang="en-US" dirty="0" smtClean="0"/>
              <a:t>vocabulary </a:t>
            </a:r>
            <a:r>
              <a:rPr lang="en-US" dirty="0"/>
              <a:t>test.	</a:t>
            </a:r>
          </a:p>
          <a:p>
            <a:pPr marL="512064"/>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11</a:t>
            </a:fld>
            <a:endParaRPr lang="en-US" dirty="0"/>
          </a:p>
        </p:txBody>
      </p:sp>
      <p:sp>
        <p:nvSpPr>
          <p:cNvPr id="3" name="Footer Placeholder 2"/>
          <p:cNvSpPr>
            <a:spLocks noGrp="1"/>
          </p:cNvSpPr>
          <p:nvPr>
            <p:ph type="ftr" sz="quarter" idx="13"/>
          </p:nvPr>
        </p:nvSpPr>
        <p:spPr/>
        <p:txBody>
          <a:bodyPr/>
          <a:lstStyle/>
          <a:p>
            <a:pPr>
              <a:defRPr/>
            </a:pPr>
            <a:r>
              <a:rPr lang="en-US" dirty="0" smtClean="0"/>
              <a:t>4.3.2: Calculating and Interpreting the Correlation Coefficient</a:t>
            </a:r>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77818258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744220" cy="4997450"/>
          </a:xfrm>
        </p:spPr>
        <p:txBody>
          <a:bodyPr>
            <a:normAutofit/>
          </a:bodyPr>
          <a:lstStyle/>
          <a:p>
            <a:pPr eaLnBrk="1" hangingPunct="1">
              <a:defRPr/>
            </a:pPr>
            <a:r>
              <a:rPr lang="en-US" sz="2800" b="1" dirty="0" smtClean="0"/>
              <a:t>Guided Practice: </a:t>
            </a:r>
            <a:r>
              <a:rPr lang="en-US" sz="2800" b="1" dirty="0" smtClean="0">
                <a:solidFill>
                  <a:srgbClr val="000090"/>
                </a:solidFill>
              </a:rPr>
              <a:t>Example 1, </a:t>
            </a:r>
            <a:r>
              <a:rPr lang="en-US" sz="2800" b="1" i="1" dirty="0" smtClean="0">
                <a:solidFill>
                  <a:srgbClr val="000090"/>
                </a:solidFill>
              </a:rPr>
              <a:t>continued</a:t>
            </a:r>
            <a:endParaRPr lang="en-US" sz="1100" baseline="30000" dirty="0"/>
          </a:p>
          <a:p>
            <a:r>
              <a:rPr lang="en-US" sz="2800" b="1" dirty="0" smtClean="0">
                <a:solidFill>
                  <a:srgbClr val="660066"/>
                </a:solidFill>
              </a:rPr>
              <a:t>5. Consider the casual relationship between the two events. Determine if it is likely that the number of books read is responsible for the vocabulary test score. </a:t>
            </a:r>
          </a:p>
          <a:p>
            <a:r>
              <a:rPr lang="en-US" dirty="0">
                <a:solidFill>
                  <a:srgbClr val="000000"/>
                </a:solidFill>
              </a:rPr>
              <a:t>Since reading broadens your vocabulary</a:t>
            </a:r>
            <a:r>
              <a:rPr lang="en-US" dirty="0" smtClean="0">
                <a:solidFill>
                  <a:srgbClr val="000000"/>
                </a:solidFill>
              </a:rPr>
              <a:t>,</a:t>
            </a:r>
            <a:r>
              <a:rPr lang="en-US" dirty="0">
                <a:solidFill>
                  <a:srgbClr val="000000"/>
                </a:solidFill>
              </a:rPr>
              <a:t> </a:t>
            </a:r>
            <a:r>
              <a:rPr lang="en-US" dirty="0" smtClean="0">
                <a:solidFill>
                  <a:srgbClr val="000000"/>
                </a:solidFill>
              </a:rPr>
              <a:t>and </a:t>
            </a:r>
            <a:r>
              <a:rPr lang="en-US" dirty="0">
                <a:solidFill>
                  <a:srgbClr val="000000"/>
                </a:solidFill>
              </a:rPr>
              <a:t>a</a:t>
            </a:r>
            <a:r>
              <a:rPr lang="en-US" dirty="0" smtClean="0">
                <a:solidFill>
                  <a:srgbClr val="000000"/>
                </a:solidFill>
              </a:rPr>
              <a:t>lthough there are other factors related to test performance, </a:t>
            </a:r>
            <a:r>
              <a:rPr lang="en-US" dirty="0">
                <a:solidFill>
                  <a:srgbClr val="000000"/>
                </a:solidFill>
              </a:rPr>
              <a:t>it is likely that there is a casual relationship between the number of books read and the vocabulary test score. </a:t>
            </a:r>
          </a:p>
          <a:p>
            <a:pPr marL="512064"/>
            <a:endParaRPr lang="en-US" dirty="0">
              <a:solidFill>
                <a:schemeClr val="tx1"/>
              </a:solidFill>
            </a:endParaRPr>
          </a:p>
          <a:p>
            <a:pPr lvl="1" algn="l"/>
            <a:endParaRPr lang="en-US" dirty="0">
              <a:solidFill>
                <a:srgbClr val="000000"/>
              </a:solidFill>
            </a:endParaRPr>
          </a:p>
          <a:p>
            <a:pPr lvl="1" algn="l"/>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12</a:t>
            </a:fld>
            <a:endParaRPr lang="en-US" dirty="0"/>
          </a:p>
        </p:txBody>
      </p:sp>
      <p:sp>
        <p:nvSpPr>
          <p:cNvPr id="3" name="Footer Placeholder 2"/>
          <p:cNvSpPr>
            <a:spLocks noGrp="1"/>
          </p:cNvSpPr>
          <p:nvPr>
            <p:ph type="ftr" sz="quarter" idx="13"/>
          </p:nvPr>
        </p:nvSpPr>
        <p:spPr/>
        <p:txBody>
          <a:bodyPr/>
          <a:lstStyle/>
          <a:p>
            <a:pPr>
              <a:defRPr/>
            </a:pPr>
            <a:r>
              <a:rPr lang="en-US" dirty="0" smtClean="0"/>
              <a:t>4.3.2: Calculating and Interpreting the Correlation Coefficient</a:t>
            </a:r>
            <a:endParaRPr lang="en-US" dirty="0"/>
          </a:p>
        </p:txBody>
      </p:sp>
    </p:spTree>
    <p:extLst>
      <p:ext uri="{BB962C8B-B14F-4D97-AF65-F5344CB8AC3E}">
        <p14:creationId xmlns:p14="http://schemas.microsoft.com/office/powerpoint/2010/main" val="156254082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49" y="641350"/>
            <a:ext cx="8107058" cy="5262064"/>
          </a:xfrm>
        </p:spPr>
        <p:txBody>
          <a:bodyPr>
            <a:normAutofit lnSpcReduction="10000"/>
          </a:bodyPr>
          <a:lstStyle/>
          <a:p>
            <a:pPr eaLnBrk="1" hangingPunct="1"/>
            <a:r>
              <a:rPr lang="en-US" sz="2800" b="1" dirty="0"/>
              <a:t>Guided </a:t>
            </a:r>
            <a:r>
              <a:rPr lang="en-US" sz="2800" b="1" dirty="0" smtClean="0"/>
              <a:t>Practice</a:t>
            </a:r>
            <a:endParaRPr lang="en-US" sz="2000" b="1" dirty="0"/>
          </a:p>
          <a:p>
            <a:pPr eaLnBrk="1" hangingPunct="1"/>
            <a:r>
              <a:rPr lang="en-US" sz="2800" b="1" dirty="0">
                <a:solidFill>
                  <a:srgbClr val="000090"/>
                </a:solidFill>
              </a:rPr>
              <a:t>Example 2</a:t>
            </a:r>
            <a:endParaRPr lang="en-US" sz="1100" b="1" dirty="0">
              <a:solidFill>
                <a:srgbClr val="558ED5"/>
              </a:solidFill>
            </a:endParaRPr>
          </a:p>
          <a:p>
            <a:r>
              <a:rPr lang="en-US" dirty="0" smtClean="0"/>
              <a:t>Alex coaches basketball, and wants to know if there is a relationship between height and free throw shooting percentage. Free throw shooting percentage is the number of free throw shots completed divided by the number of free throws shots attempted: </a:t>
            </a:r>
          </a:p>
          <a:p>
            <a:endParaRPr lang="en-US" dirty="0" smtClean="0"/>
          </a:p>
          <a:p>
            <a:endParaRPr lang="en-US" dirty="0" smtClean="0"/>
          </a:p>
          <a:p>
            <a:r>
              <a:rPr lang="en-US" dirty="0" smtClean="0"/>
              <a:t>Alex takes some notes on the players in his team, and records his results in the tables on the next two slides. </a:t>
            </a:r>
            <a:endParaRPr lang="en-US" dirty="0"/>
          </a:p>
          <a:p>
            <a:endParaRPr lang="en-US" dirty="0"/>
          </a:p>
          <a:p>
            <a:endParaRPr lang="en-US" dirty="0" smtClean="0"/>
          </a:p>
          <a:p>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13</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1049752"/>
              </p:ext>
            </p:extLst>
          </p:nvPr>
        </p:nvGraphicFramePr>
        <p:xfrm>
          <a:off x="2584450" y="3981723"/>
          <a:ext cx="3632200" cy="863600"/>
        </p:xfrm>
        <a:graphic>
          <a:graphicData uri="http://schemas.openxmlformats.org/presentationml/2006/ole">
            <mc:AlternateContent xmlns:mc="http://schemas.openxmlformats.org/markup-compatibility/2006">
              <mc:Choice xmlns:v="urn:schemas-microsoft-com:vml" Requires="v">
                <p:oleObj spid="_x0000_s1074" name="Equation" r:id="rId3" imgW="3632200" imgH="863600" progId="Equation.DSMT4">
                  <p:embed/>
                </p:oleObj>
              </mc:Choice>
              <mc:Fallback>
                <p:oleObj name="Equation" r:id="rId3" imgW="3632200" imgH="863600" progId="Equation.DSMT4">
                  <p:embed/>
                  <p:pic>
                    <p:nvPicPr>
                      <p:cNvPr id="0" name=""/>
                      <p:cNvPicPr/>
                      <p:nvPr/>
                    </p:nvPicPr>
                    <p:blipFill>
                      <a:blip r:embed="rId4"/>
                      <a:stretch>
                        <a:fillRect/>
                      </a:stretch>
                    </p:blipFill>
                    <p:spPr>
                      <a:xfrm>
                        <a:off x="2584450" y="3981723"/>
                        <a:ext cx="3632200" cy="863600"/>
                      </a:xfrm>
                      <a:prstGeom prst="rect">
                        <a:avLst/>
                      </a:prstGeom>
                    </p:spPr>
                  </p:pic>
                </p:oleObj>
              </mc:Fallback>
            </mc:AlternateContent>
          </a:graphicData>
        </a:graphic>
      </p:graphicFrame>
    </p:spTree>
    <p:extLst>
      <p:ext uri="{BB962C8B-B14F-4D97-AF65-F5344CB8AC3E}">
        <p14:creationId xmlns:p14="http://schemas.microsoft.com/office/powerpoint/2010/main" val="4608909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p:txBody>
          <a:bodyPr/>
          <a:lstStyle/>
          <a:p>
            <a:pPr eaLnBrk="1" hangingPunct="1">
              <a:defRPr/>
            </a:pPr>
            <a:r>
              <a:rPr lang="en-US" sz="2800" b="1" dirty="0"/>
              <a:t>Guided </a:t>
            </a:r>
            <a:r>
              <a:rPr lang="en-US" sz="2800" b="1" dirty="0" smtClean="0"/>
              <a:t>Practice: </a:t>
            </a:r>
            <a:r>
              <a:rPr lang="en-US" sz="2800" b="1" dirty="0" smtClean="0">
                <a:solidFill>
                  <a:srgbClr val="000090"/>
                </a:solidFill>
              </a:rPr>
              <a:t>Example 2, </a:t>
            </a:r>
            <a:r>
              <a:rPr lang="en-US" sz="2800" b="1" i="1" dirty="0" smtClean="0">
                <a:solidFill>
                  <a:srgbClr val="000090"/>
                </a:solidFill>
              </a:rPr>
              <a:t>continued</a:t>
            </a:r>
          </a:p>
          <a:p>
            <a:pPr eaLnBrk="1" hangingPunct="1">
              <a:defRPr/>
            </a:pPr>
            <a:endParaRPr lang="en-US" sz="1100" baseline="30000" dirty="0"/>
          </a:p>
        </p:txBody>
      </p:sp>
      <p:sp>
        <p:nvSpPr>
          <p:cNvPr id="3" name="Slide Number Placeholder 2"/>
          <p:cNvSpPr>
            <a:spLocks noGrp="1"/>
          </p:cNvSpPr>
          <p:nvPr>
            <p:ph type="sldNum" sz="quarter" idx="11"/>
          </p:nvPr>
        </p:nvSpPr>
        <p:spPr/>
        <p:txBody>
          <a:bodyPr/>
          <a:lstStyle/>
          <a:p>
            <a:pPr>
              <a:defRPr/>
            </a:pPr>
            <a:fld id="{C9856EBA-760D-B34B-AF3B-AAEF720997D6}" type="slidenum">
              <a:rPr lang="en-US" smtClean="0"/>
              <a:pPr>
                <a:defRPr/>
              </a:pPr>
              <a:t>14</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2975173"/>
              </p:ext>
            </p:extLst>
          </p:nvPr>
        </p:nvGraphicFramePr>
        <p:xfrm>
          <a:off x="504350" y="1397000"/>
          <a:ext cx="8129336" cy="3837136"/>
        </p:xfrm>
        <a:graphic>
          <a:graphicData uri="http://schemas.openxmlformats.org/drawingml/2006/table">
            <a:tbl>
              <a:tblPr firstRow="1" bandRow="1">
                <a:tableStyleId>{2D5ABB26-0587-4C30-8999-92F81FD0307C}</a:tableStyleId>
              </a:tblPr>
              <a:tblGrid>
                <a:gridCol w="2032334"/>
                <a:gridCol w="2032334"/>
                <a:gridCol w="2032334"/>
                <a:gridCol w="2032334"/>
              </a:tblGrid>
              <a:tr h="4796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Arial"/>
                          <a:ea typeface="+mn-ea"/>
                          <a:cs typeface="Arial"/>
                        </a:rPr>
                        <a:t>Height in inches</a:t>
                      </a:r>
                      <a:endParaRPr lang="en-US" sz="18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baseline="0" dirty="0" smtClean="0">
                          <a:solidFill>
                            <a:schemeClr val="tx1"/>
                          </a:solidFill>
                          <a:latin typeface="Arial"/>
                          <a:cs typeface="Arial"/>
                        </a:rPr>
                        <a:t>Free throw %</a:t>
                      </a:r>
                      <a:endParaRPr lang="en-US" sz="18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Arial"/>
                          <a:ea typeface="+mn-ea"/>
                          <a:cs typeface="Arial"/>
                        </a:rPr>
                        <a:t>Height in inches</a:t>
                      </a:r>
                      <a:endParaRPr lang="en-US" sz="1800" b="1" i="0" baseline="0" dirty="0" smtClean="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baseline="0" dirty="0" smtClean="0">
                          <a:solidFill>
                            <a:schemeClr val="tx1"/>
                          </a:solidFill>
                          <a:latin typeface="Arial"/>
                          <a:cs typeface="Arial"/>
                        </a:rPr>
                        <a:t>Free throw %</a:t>
                      </a:r>
                      <a:endParaRPr lang="en-US" sz="18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79642">
                <a:tc>
                  <a:txBody>
                    <a:bodyPr/>
                    <a:lstStyle/>
                    <a:p>
                      <a:pPr algn="ctr"/>
                      <a:r>
                        <a:rPr lang="en-US" sz="1800" i="0" baseline="0" dirty="0" smtClean="0">
                          <a:latin typeface="Arial"/>
                          <a:cs typeface="Arial"/>
                        </a:rPr>
                        <a:t>75</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28</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76</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25</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42">
                <a:tc>
                  <a:txBody>
                    <a:bodyPr/>
                    <a:lstStyle/>
                    <a:p>
                      <a:pPr algn="ctr"/>
                      <a:r>
                        <a:rPr lang="en-US" sz="1800" i="0" baseline="0" dirty="0" smtClean="0">
                          <a:latin typeface="Arial"/>
                          <a:cs typeface="Arial"/>
                        </a:rPr>
                        <a:t>75</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22</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70</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42</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42">
                <a:tc>
                  <a:txBody>
                    <a:bodyPr/>
                    <a:lstStyle/>
                    <a:p>
                      <a:pPr algn="ctr"/>
                      <a:r>
                        <a:rPr lang="en-US" sz="1800" i="0" baseline="0" dirty="0" smtClean="0">
                          <a:latin typeface="Arial"/>
                          <a:cs typeface="Arial"/>
                        </a:rPr>
                        <a:t>67</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30</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72</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47</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42">
                <a:tc>
                  <a:txBody>
                    <a:bodyPr/>
                    <a:lstStyle/>
                    <a:p>
                      <a:pPr algn="ctr"/>
                      <a:r>
                        <a:rPr lang="en-US" sz="1800" i="0" baseline="0" dirty="0" smtClean="0">
                          <a:latin typeface="Arial"/>
                          <a:cs typeface="Arial"/>
                        </a:rPr>
                        <a:t>80</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6</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79</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24</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42">
                <a:tc>
                  <a:txBody>
                    <a:bodyPr/>
                    <a:lstStyle/>
                    <a:p>
                      <a:pPr algn="ctr"/>
                      <a:r>
                        <a:rPr lang="en-US" sz="1800" i="0" baseline="0" dirty="0" smtClean="0">
                          <a:latin typeface="Arial"/>
                          <a:cs typeface="Arial"/>
                        </a:rPr>
                        <a:t>71</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43</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69</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23</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42">
                <a:tc>
                  <a:txBody>
                    <a:bodyPr/>
                    <a:lstStyle/>
                    <a:p>
                      <a:pPr algn="ctr"/>
                      <a:r>
                        <a:rPr lang="en-US" sz="1800" i="0" baseline="0" dirty="0" smtClean="0">
                          <a:latin typeface="Arial"/>
                          <a:cs typeface="Arial"/>
                        </a:rPr>
                        <a:t>67</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40</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76</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27</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79642">
                <a:tc>
                  <a:txBody>
                    <a:bodyPr/>
                    <a:lstStyle/>
                    <a:p>
                      <a:pPr algn="ctr"/>
                      <a:r>
                        <a:rPr lang="en-US" dirty="0" smtClean="0">
                          <a:latin typeface="Arial"/>
                          <a:cs typeface="Arial"/>
                        </a:rPr>
                        <a:t>76</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10</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72</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28</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42780123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p:txBody>
          <a:bodyPr/>
          <a:lstStyle/>
          <a:p>
            <a:pPr eaLnBrk="1" hangingPunct="1">
              <a:defRPr/>
            </a:pPr>
            <a:r>
              <a:rPr lang="en-US" sz="2800" b="1" dirty="0"/>
              <a:t>Guided </a:t>
            </a:r>
            <a:r>
              <a:rPr lang="en-US" sz="2800" b="1" dirty="0" smtClean="0"/>
              <a:t>Practice: </a:t>
            </a:r>
            <a:r>
              <a:rPr lang="en-US" sz="2800" b="1" dirty="0" smtClean="0">
                <a:solidFill>
                  <a:srgbClr val="000090"/>
                </a:solidFill>
              </a:rPr>
              <a:t>Example 2, </a:t>
            </a:r>
            <a:r>
              <a:rPr lang="en-US" sz="2800" b="1" i="1" dirty="0" smtClean="0">
                <a:solidFill>
                  <a:srgbClr val="000090"/>
                </a:solidFill>
              </a:rPr>
              <a:t>continued</a:t>
            </a:r>
          </a:p>
          <a:p>
            <a:pPr eaLnBrk="1" hangingPunct="1">
              <a:defRPr/>
            </a:pPr>
            <a:endParaRPr lang="en-US" sz="1100" baseline="30000" dirty="0"/>
          </a:p>
        </p:txBody>
      </p:sp>
      <p:sp>
        <p:nvSpPr>
          <p:cNvPr id="3" name="Slide Number Placeholder 2"/>
          <p:cNvSpPr>
            <a:spLocks noGrp="1"/>
          </p:cNvSpPr>
          <p:nvPr>
            <p:ph type="sldNum" sz="quarter" idx="11"/>
          </p:nvPr>
        </p:nvSpPr>
        <p:spPr/>
        <p:txBody>
          <a:bodyPr/>
          <a:lstStyle/>
          <a:p>
            <a:pPr>
              <a:defRPr/>
            </a:pPr>
            <a:fld id="{C9856EBA-760D-B34B-AF3B-AAEF720997D6}" type="slidenum">
              <a:rPr lang="en-US" smtClean="0"/>
              <a:pPr>
                <a:defRPr/>
              </a:pPr>
              <a:t>15</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25216330"/>
              </p:ext>
            </p:extLst>
          </p:nvPr>
        </p:nvGraphicFramePr>
        <p:xfrm>
          <a:off x="641352" y="1397000"/>
          <a:ext cx="7855024" cy="3236492"/>
        </p:xfrm>
        <a:graphic>
          <a:graphicData uri="http://schemas.openxmlformats.org/drawingml/2006/table">
            <a:tbl>
              <a:tblPr firstRow="1" bandRow="1">
                <a:tableStyleId>{2D5ABB26-0587-4C30-8999-92F81FD0307C}</a:tableStyleId>
              </a:tblPr>
              <a:tblGrid>
                <a:gridCol w="1963756"/>
                <a:gridCol w="1963756"/>
                <a:gridCol w="1963756"/>
                <a:gridCol w="1963756"/>
              </a:tblGrid>
              <a:tr h="4623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Arial"/>
                          <a:ea typeface="+mn-ea"/>
                          <a:cs typeface="Arial"/>
                        </a:rPr>
                        <a:t>Height in inches</a:t>
                      </a:r>
                      <a:endParaRPr lang="en-US" sz="18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baseline="0" dirty="0" smtClean="0">
                          <a:solidFill>
                            <a:schemeClr val="tx1"/>
                          </a:solidFill>
                          <a:latin typeface="Arial"/>
                          <a:cs typeface="Arial"/>
                        </a:rPr>
                        <a:t>Free throw %</a:t>
                      </a:r>
                      <a:endParaRPr lang="en-US" sz="18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tx1"/>
                          </a:solidFill>
                          <a:latin typeface="Arial"/>
                          <a:ea typeface="+mn-ea"/>
                          <a:cs typeface="Arial"/>
                        </a:rPr>
                        <a:t>Height in inches</a:t>
                      </a:r>
                      <a:endParaRPr lang="en-US" sz="1800" b="1" i="0" baseline="0" dirty="0" smtClean="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0" baseline="0" dirty="0" smtClean="0">
                          <a:solidFill>
                            <a:schemeClr val="tx1"/>
                          </a:solidFill>
                          <a:latin typeface="Arial"/>
                          <a:cs typeface="Arial"/>
                        </a:rPr>
                        <a:t>Free throw %</a:t>
                      </a:r>
                      <a:endParaRPr lang="en-US" sz="18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462356">
                <a:tc>
                  <a:txBody>
                    <a:bodyPr/>
                    <a:lstStyle/>
                    <a:p>
                      <a:pPr algn="ctr"/>
                      <a:r>
                        <a:rPr lang="en-US" sz="1800" i="0" baseline="0" dirty="0" smtClean="0">
                          <a:latin typeface="Arial"/>
                          <a:cs typeface="Arial"/>
                        </a:rPr>
                        <a:t>76</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33</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i="0" baseline="0" dirty="0" smtClean="0">
                          <a:latin typeface="Arial"/>
                          <a:cs typeface="Arial"/>
                        </a:rPr>
                        <a:t>75</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13</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356">
                <a:tc>
                  <a:txBody>
                    <a:bodyPr/>
                    <a:lstStyle/>
                    <a:p>
                      <a:pPr algn="ctr"/>
                      <a:r>
                        <a:rPr lang="en-US" sz="1800" i="0" baseline="0" dirty="0" smtClean="0">
                          <a:latin typeface="Arial"/>
                          <a:cs typeface="Arial"/>
                        </a:rPr>
                        <a:t>76</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25</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71</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30</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356">
                <a:tc>
                  <a:txBody>
                    <a:bodyPr/>
                    <a:lstStyle/>
                    <a:p>
                      <a:pPr algn="ctr"/>
                      <a:r>
                        <a:rPr lang="en-US" sz="1800" i="0" baseline="0" dirty="0" smtClean="0">
                          <a:latin typeface="Arial"/>
                          <a:cs typeface="Arial"/>
                        </a:rPr>
                        <a:t>67</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54</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68</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29</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356">
                <a:tc>
                  <a:txBody>
                    <a:bodyPr/>
                    <a:lstStyle/>
                    <a:p>
                      <a:pPr algn="ctr"/>
                      <a:r>
                        <a:rPr lang="en-US" sz="1800" i="0" baseline="0" dirty="0" smtClean="0">
                          <a:latin typeface="Arial"/>
                          <a:cs typeface="Arial"/>
                        </a:rPr>
                        <a:t>79</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5</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79</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14</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356">
                <a:tc>
                  <a:txBody>
                    <a:bodyPr/>
                    <a:lstStyle/>
                    <a:p>
                      <a:pPr algn="ctr"/>
                      <a:r>
                        <a:rPr lang="en-US" sz="1800" i="0" baseline="0" dirty="0" smtClean="0">
                          <a:latin typeface="Arial"/>
                          <a:cs typeface="Arial"/>
                        </a:rPr>
                        <a:t>67</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55</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78</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Arial"/>
                          <a:cs typeface="Arial"/>
                        </a:rPr>
                        <a:t>25</a:t>
                      </a: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62356">
                <a:tc>
                  <a:txBody>
                    <a:bodyPr/>
                    <a:lstStyle/>
                    <a:p>
                      <a:pPr algn="ctr"/>
                      <a:r>
                        <a:rPr lang="en-US" sz="1800" i="0" baseline="0" dirty="0" smtClean="0">
                          <a:latin typeface="Arial"/>
                          <a:cs typeface="Arial"/>
                        </a:rPr>
                        <a:t>78</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i="0" baseline="0" dirty="0" smtClean="0">
                          <a:latin typeface="Arial"/>
                          <a:cs typeface="Arial"/>
                        </a:rPr>
                        <a:t>25</a:t>
                      </a:r>
                      <a:endParaRPr lang="en-US" sz="18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27252429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599" y="640567"/>
            <a:ext cx="7843001" cy="4998233"/>
          </a:xfrm>
        </p:spPr>
        <p:txBody>
          <a:bodyPr>
            <a:normAutofit/>
          </a:bodyPr>
          <a:lstStyle/>
          <a:p>
            <a:r>
              <a:rPr lang="en-US" sz="2800" b="1" dirty="0"/>
              <a:t>Guided Practice: </a:t>
            </a:r>
            <a:r>
              <a:rPr lang="en-US" sz="2800" b="1" dirty="0">
                <a:solidFill>
                  <a:srgbClr val="000090"/>
                </a:solidFill>
              </a:rPr>
              <a:t>Example 2</a:t>
            </a:r>
            <a:r>
              <a:rPr lang="en-US" sz="2800" b="1" dirty="0" smtClean="0">
                <a:solidFill>
                  <a:srgbClr val="000090"/>
                </a:solidFill>
              </a:rPr>
              <a:t>, </a:t>
            </a:r>
            <a:r>
              <a:rPr lang="en-US" sz="2800" b="1" i="1" dirty="0">
                <a:solidFill>
                  <a:srgbClr val="000090"/>
                </a:solidFill>
              </a:rPr>
              <a:t>continued</a:t>
            </a:r>
            <a:endParaRPr lang="en-US" sz="2800" baseline="30000" dirty="0"/>
          </a:p>
          <a:p>
            <a:pPr marL="514350" indent="-557784">
              <a:buFont typeface="+mj-lt"/>
              <a:buAutoNum type="arabicPeriod"/>
            </a:pPr>
            <a:r>
              <a:rPr lang="en-US" sz="2800" b="1" dirty="0" smtClean="0">
                <a:solidFill>
                  <a:srgbClr val="660066"/>
                </a:solidFill>
              </a:rPr>
              <a:t>Create a scatter plot of the data.</a:t>
            </a:r>
            <a:endParaRPr lang="en-US" sz="2800" b="1" dirty="0">
              <a:solidFill>
                <a:srgbClr val="660066"/>
              </a:solidFill>
            </a:endParaRPr>
          </a:p>
          <a:p>
            <a:pPr marL="512064"/>
            <a:r>
              <a:rPr lang="en-US" dirty="0" smtClean="0"/>
              <a:t>Let the </a:t>
            </a:r>
            <a:r>
              <a:rPr lang="en-US" i="1" dirty="0" smtClean="0"/>
              <a:t>x</a:t>
            </a:r>
            <a:r>
              <a:rPr lang="en-US" dirty="0" smtClean="0"/>
              <a:t>-axis represent height in inches and the y-axis represent free throw shooting percentage. </a:t>
            </a:r>
            <a:endParaRPr lang="en-US" sz="2000" dirty="0">
              <a:solidFill>
                <a:schemeClr val="tx1"/>
              </a:solidFill>
            </a:endParaRPr>
          </a:p>
          <a:p>
            <a:endParaRPr lang="en-US" sz="2800"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16</a:t>
            </a:fld>
            <a:endParaRPr lang="en-US" dirty="0"/>
          </a:p>
        </p:txBody>
      </p:sp>
      <p:sp>
        <p:nvSpPr>
          <p:cNvPr id="4" name="Footer Placeholder 3"/>
          <p:cNvSpPr>
            <a:spLocks noGrp="1"/>
          </p:cNvSpPr>
          <p:nvPr>
            <p:ph type="ftr" sz="quarter" idx="13"/>
          </p:nvPr>
        </p:nvSpPr>
        <p:spPr/>
        <p:txBody>
          <a:bodyPr/>
          <a:lstStyle/>
          <a:p>
            <a:pPr>
              <a:defRPr/>
            </a:pPr>
            <a:r>
              <a:rPr lang="en-US" smtClean="0"/>
              <a:t>4.3.2: Calculating and Interpreting the Correlation Coefficient</a:t>
            </a:r>
            <a:endParaRPr lang="en-US" dirty="0"/>
          </a:p>
        </p:txBody>
      </p:sp>
      <p:grpSp>
        <p:nvGrpSpPr>
          <p:cNvPr id="5" name="Group 4"/>
          <p:cNvGrpSpPr/>
          <p:nvPr/>
        </p:nvGrpSpPr>
        <p:grpSpPr>
          <a:xfrm>
            <a:off x="2372473" y="2834491"/>
            <a:ext cx="4551765" cy="3191963"/>
            <a:chOff x="2170060" y="1279606"/>
            <a:chExt cx="4916540" cy="440461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057" t="6680" r="5853" b="6342"/>
            <a:stretch/>
          </p:blipFill>
          <p:spPr>
            <a:xfrm>
              <a:off x="2554303" y="1279606"/>
              <a:ext cx="4532297" cy="4111545"/>
            </a:xfrm>
            <a:prstGeom prst="rect">
              <a:avLst/>
            </a:prstGeom>
          </p:spPr>
        </p:pic>
        <p:sp>
          <p:nvSpPr>
            <p:cNvPr id="7" name="TextBox 6"/>
            <p:cNvSpPr txBox="1"/>
            <p:nvPr/>
          </p:nvSpPr>
          <p:spPr>
            <a:xfrm rot="16200000">
              <a:off x="383537" y="3141190"/>
              <a:ext cx="3911600" cy="338554"/>
            </a:xfrm>
            <a:prstGeom prst="rect">
              <a:avLst/>
            </a:prstGeom>
            <a:noFill/>
          </p:spPr>
          <p:txBody>
            <a:bodyPr wrap="square" rtlCol="0">
              <a:spAutoFit/>
            </a:bodyPr>
            <a:lstStyle/>
            <a:p>
              <a:pPr algn="ctr"/>
              <a:r>
                <a:rPr lang="en-US" sz="1600" b="1" dirty="0" smtClean="0">
                  <a:latin typeface="Arial"/>
                  <a:cs typeface="Arial"/>
                </a:rPr>
                <a:t>Free throw percentage</a:t>
              </a:r>
              <a:endParaRPr lang="en-US" sz="1600" b="1" dirty="0">
                <a:latin typeface="Arial"/>
                <a:cs typeface="Arial"/>
              </a:endParaRPr>
            </a:p>
          </p:txBody>
        </p:sp>
        <p:sp>
          <p:nvSpPr>
            <p:cNvPr id="8" name="TextBox 7"/>
            <p:cNvSpPr txBox="1"/>
            <p:nvPr/>
          </p:nvSpPr>
          <p:spPr>
            <a:xfrm>
              <a:off x="2598753" y="5345668"/>
              <a:ext cx="4373319" cy="338554"/>
            </a:xfrm>
            <a:prstGeom prst="rect">
              <a:avLst/>
            </a:prstGeom>
            <a:noFill/>
          </p:spPr>
          <p:txBody>
            <a:bodyPr wrap="square" rtlCol="0">
              <a:spAutoFit/>
            </a:bodyPr>
            <a:lstStyle/>
            <a:p>
              <a:pPr algn="ctr"/>
              <a:r>
                <a:rPr lang="en-US" sz="1600" b="1" dirty="0" smtClean="0">
                  <a:latin typeface="Arial"/>
                  <a:cs typeface="Arial"/>
                </a:rPr>
                <a:t>Height in inches</a:t>
              </a:r>
              <a:endParaRPr lang="en-US" sz="1600" b="1" dirty="0">
                <a:latin typeface="Arial"/>
                <a:cs typeface="Arial"/>
              </a:endParaRPr>
            </a:p>
          </p:txBody>
        </p:sp>
        <p:sp>
          <p:nvSpPr>
            <p:cNvPr id="9" name="TextBox 8"/>
            <p:cNvSpPr txBox="1"/>
            <p:nvPr/>
          </p:nvSpPr>
          <p:spPr>
            <a:xfrm>
              <a:off x="2355962" y="5010469"/>
              <a:ext cx="203714" cy="246221"/>
            </a:xfrm>
            <a:prstGeom prst="rect">
              <a:avLst/>
            </a:prstGeom>
            <a:noFill/>
          </p:spPr>
          <p:txBody>
            <a:bodyPr wrap="square" rtlCol="0">
              <a:spAutoFit/>
            </a:bodyPr>
            <a:lstStyle/>
            <a:p>
              <a:pPr algn="r"/>
              <a:r>
                <a:rPr lang="en-US" sz="1000" dirty="0" smtClean="0">
                  <a:latin typeface="Arial"/>
                  <a:cs typeface="Arial"/>
                </a:rPr>
                <a:t>0</a:t>
              </a:r>
              <a:endParaRPr lang="en-US" sz="1000" dirty="0">
                <a:latin typeface="Arial"/>
                <a:cs typeface="Arial"/>
              </a:endParaRPr>
            </a:p>
          </p:txBody>
        </p:sp>
      </p:grpSp>
    </p:spTree>
    <p:extLst>
      <p:ext uri="{BB962C8B-B14F-4D97-AF65-F5344CB8AC3E}">
        <p14:creationId xmlns:p14="http://schemas.microsoft.com/office/powerpoint/2010/main" val="42883309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390162"/>
            <a:ext cx="7862570" cy="4997450"/>
          </a:xfrm>
        </p:spPr>
        <p:txBody>
          <a:bodyPr/>
          <a:lstStyle/>
          <a:p>
            <a:pPr eaLnBrk="1" hangingPunct="1">
              <a:defRPr/>
            </a:pPr>
            <a:r>
              <a:rPr lang="en-US" sz="2800" b="1" dirty="0"/>
              <a:t>Guided </a:t>
            </a:r>
            <a:r>
              <a:rPr lang="en-US" sz="2800" b="1" dirty="0" smtClean="0"/>
              <a:t>Practice: </a:t>
            </a:r>
            <a:r>
              <a:rPr lang="en-US" sz="2800" b="1" dirty="0" smtClean="0">
                <a:solidFill>
                  <a:srgbClr val="000090"/>
                </a:solidFill>
              </a:rPr>
              <a:t>Example 2, </a:t>
            </a:r>
            <a:r>
              <a:rPr lang="en-US" sz="2800" b="1" i="1" dirty="0" smtClean="0">
                <a:solidFill>
                  <a:srgbClr val="000090"/>
                </a:solidFill>
              </a:rPr>
              <a:t>continued</a:t>
            </a:r>
            <a:endParaRPr lang="en-US" sz="1100" baseline="30000" dirty="0"/>
          </a:p>
          <a:p>
            <a:pPr marL="514350" indent="-557784">
              <a:buFont typeface="+mj-lt"/>
              <a:buAutoNum type="arabicPeriod" startAt="2"/>
            </a:pPr>
            <a:r>
              <a:rPr lang="en-US" sz="2800" b="1" dirty="0" smtClean="0">
                <a:solidFill>
                  <a:srgbClr val="660066"/>
                </a:solidFill>
              </a:rPr>
              <a:t>Describe </a:t>
            </a:r>
            <a:r>
              <a:rPr lang="en-US" sz="2800" b="1" dirty="0">
                <a:solidFill>
                  <a:srgbClr val="660066"/>
                </a:solidFill>
              </a:rPr>
              <a:t>the relationship between the data using the graphical representation</a:t>
            </a:r>
            <a:r>
              <a:rPr lang="en-US" sz="2800" b="1" dirty="0" smtClean="0">
                <a:solidFill>
                  <a:srgbClr val="660066"/>
                </a:solidFill>
              </a:rPr>
              <a:t>.</a:t>
            </a:r>
            <a:endParaRPr lang="en-US" sz="2800" b="1" dirty="0">
              <a:solidFill>
                <a:srgbClr val="660066"/>
              </a:solidFill>
            </a:endParaRP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17</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grpSp>
        <p:nvGrpSpPr>
          <p:cNvPr id="5" name="Group 4"/>
          <p:cNvGrpSpPr/>
          <p:nvPr/>
        </p:nvGrpSpPr>
        <p:grpSpPr>
          <a:xfrm>
            <a:off x="3815310" y="1995056"/>
            <a:ext cx="5137480" cy="3611250"/>
            <a:chOff x="2170060" y="1279606"/>
            <a:chExt cx="4916540" cy="440461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057" t="6680" r="5853" b="6342"/>
            <a:stretch/>
          </p:blipFill>
          <p:spPr>
            <a:xfrm>
              <a:off x="2554303" y="1279606"/>
              <a:ext cx="4532297" cy="4111545"/>
            </a:xfrm>
            <a:prstGeom prst="rect">
              <a:avLst/>
            </a:prstGeom>
          </p:spPr>
        </p:pic>
        <p:sp>
          <p:nvSpPr>
            <p:cNvPr id="7" name="TextBox 6"/>
            <p:cNvSpPr txBox="1"/>
            <p:nvPr/>
          </p:nvSpPr>
          <p:spPr>
            <a:xfrm rot="16200000">
              <a:off x="383537" y="3141190"/>
              <a:ext cx="3911600" cy="338554"/>
            </a:xfrm>
            <a:prstGeom prst="rect">
              <a:avLst/>
            </a:prstGeom>
            <a:noFill/>
          </p:spPr>
          <p:txBody>
            <a:bodyPr wrap="square" rtlCol="0">
              <a:spAutoFit/>
            </a:bodyPr>
            <a:lstStyle/>
            <a:p>
              <a:pPr algn="ctr"/>
              <a:r>
                <a:rPr lang="en-US" sz="1600" b="1" dirty="0" smtClean="0">
                  <a:latin typeface="Arial"/>
                  <a:cs typeface="Arial"/>
                </a:rPr>
                <a:t>Free throw percentage</a:t>
              </a:r>
              <a:endParaRPr lang="en-US" sz="1600" b="1" dirty="0">
                <a:latin typeface="Arial"/>
                <a:cs typeface="Arial"/>
              </a:endParaRPr>
            </a:p>
          </p:txBody>
        </p:sp>
        <p:sp>
          <p:nvSpPr>
            <p:cNvPr id="8" name="TextBox 7"/>
            <p:cNvSpPr txBox="1"/>
            <p:nvPr/>
          </p:nvSpPr>
          <p:spPr>
            <a:xfrm>
              <a:off x="2598753" y="5345668"/>
              <a:ext cx="4373319" cy="338554"/>
            </a:xfrm>
            <a:prstGeom prst="rect">
              <a:avLst/>
            </a:prstGeom>
            <a:noFill/>
          </p:spPr>
          <p:txBody>
            <a:bodyPr wrap="square" rtlCol="0">
              <a:spAutoFit/>
            </a:bodyPr>
            <a:lstStyle/>
            <a:p>
              <a:pPr algn="ctr"/>
              <a:r>
                <a:rPr lang="en-US" sz="1600" b="1" dirty="0" smtClean="0">
                  <a:latin typeface="Arial"/>
                  <a:cs typeface="Arial"/>
                </a:rPr>
                <a:t>Height in inches</a:t>
              </a:r>
              <a:endParaRPr lang="en-US" sz="1600" b="1" dirty="0">
                <a:latin typeface="Arial"/>
                <a:cs typeface="Arial"/>
              </a:endParaRPr>
            </a:p>
          </p:txBody>
        </p:sp>
        <p:sp>
          <p:nvSpPr>
            <p:cNvPr id="9" name="TextBox 8"/>
            <p:cNvSpPr txBox="1"/>
            <p:nvPr/>
          </p:nvSpPr>
          <p:spPr>
            <a:xfrm>
              <a:off x="2355962" y="5010469"/>
              <a:ext cx="203714" cy="246221"/>
            </a:xfrm>
            <a:prstGeom prst="rect">
              <a:avLst/>
            </a:prstGeom>
            <a:noFill/>
          </p:spPr>
          <p:txBody>
            <a:bodyPr wrap="square" rtlCol="0">
              <a:spAutoFit/>
            </a:bodyPr>
            <a:lstStyle/>
            <a:p>
              <a:pPr algn="r"/>
              <a:r>
                <a:rPr lang="en-US" sz="1000" dirty="0" smtClean="0">
                  <a:latin typeface="Arial"/>
                  <a:cs typeface="Arial"/>
                </a:rPr>
                <a:t>0</a:t>
              </a:r>
              <a:endParaRPr lang="en-US" sz="1000" dirty="0">
                <a:latin typeface="Arial"/>
                <a:cs typeface="Arial"/>
              </a:endParaRPr>
            </a:p>
          </p:txBody>
        </p:sp>
      </p:grpSp>
      <p:sp>
        <p:nvSpPr>
          <p:cNvPr id="4" name="TextBox 3"/>
          <p:cNvSpPr txBox="1"/>
          <p:nvPr/>
        </p:nvSpPr>
        <p:spPr>
          <a:xfrm>
            <a:off x="350264" y="2321287"/>
            <a:ext cx="3229410" cy="2677656"/>
          </a:xfrm>
          <a:prstGeom prst="rect">
            <a:avLst/>
          </a:prstGeom>
          <a:noFill/>
        </p:spPr>
        <p:txBody>
          <a:bodyPr wrap="none" rtlCol="0">
            <a:spAutoFit/>
          </a:bodyPr>
          <a:lstStyle/>
          <a:p>
            <a:r>
              <a:rPr lang="en-US" dirty="0" smtClean="0"/>
              <a:t>As </a:t>
            </a:r>
            <a:r>
              <a:rPr lang="en-US" dirty="0"/>
              <a:t>height increases, </a:t>
            </a:r>
            <a:endParaRPr lang="en-US" dirty="0" smtClean="0"/>
          </a:p>
          <a:p>
            <a:r>
              <a:rPr lang="en-US" dirty="0" smtClean="0"/>
              <a:t>free </a:t>
            </a:r>
            <a:r>
              <a:rPr lang="en-US" dirty="0"/>
              <a:t>throw shooting </a:t>
            </a:r>
            <a:endParaRPr lang="en-US" dirty="0" smtClean="0"/>
          </a:p>
          <a:p>
            <a:r>
              <a:rPr lang="en-US" dirty="0" smtClean="0"/>
              <a:t>Percentage decreases</a:t>
            </a:r>
            <a:r>
              <a:rPr lang="en-US" dirty="0"/>
              <a:t>. </a:t>
            </a:r>
            <a:endParaRPr lang="en-US" dirty="0" smtClean="0"/>
          </a:p>
          <a:p>
            <a:r>
              <a:rPr lang="en-US" dirty="0" smtClean="0"/>
              <a:t>It appears that </a:t>
            </a:r>
            <a:r>
              <a:rPr lang="en-US" dirty="0"/>
              <a:t>there </a:t>
            </a:r>
            <a:r>
              <a:rPr lang="en-US" dirty="0" smtClean="0"/>
              <a:t>is a</a:t>
            </a:r>
          </a:p>
          <a:p>
            <a:r>
              <a:rPr lang="en-US" dirty="0" smtClean="0"/>
              <a:t>weak negative linear </a:t>
            </a:r>
          </a:p>
          <a:p>
            <a:r>
              <a:rPr lang="en-US" dirty="0" smtClean="0"/>
              <a:t>correlation between the</a:t>
            </a:r>
          </a:p>
          <a:p>
            <a:r>
              <a:rPr lang="en-US" dirty="0" smtClean="0"/>
              <a:t>two events. </a:t>
            </a:r>
            <a:endParaRPr lang="en-US" dirty="0"/>
          </a:p>
        </p:txBody>
      </p:sp>
    </p:spTree>
    <p:extLst>
      <p:ext uri="{BB962C8B-B14F-4D97-AF65-F5344CB8AC3E}">
        <p14:creationId xmlns:p14="http://schemas.microsoft.com/office/powerpoint/2010/main" val="150148998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498764" y="641350"/>
            <a:ext cx="8146472" cy="5260686"/>
          </a:xfrm>
        </p:spPr>
        <p:txBody>
          <a:bodyPr>
            <a:normAutofit fontScale="92500" lnSpcReduction="20000"/>
          </a:bodyPr>
          <a:lstStyle/>
          <a:p>
            <a:pPr eaLnBrk="1" hangingPunct="1">
              <a:defRPr/>
            </a:pPr>
            <a:r>
              <a:rPr lang="en-US" sz="2800" b="1" dirty="0" smtClean="0"/>
              <a:t>Guided Practice: </a:t>
            </a:r>
            <a:r>
              <a:rPr lang="en-US" sz="2800" b="1" dirty="0" smtClean="0">
                <a:solidFill>
                  <a:srgbClr val="000090"/>
                </a:solidFill>
              </a:rPr>
              <a:t>Example 2, </a:t>
            </a:r>
            <a:r>
              <a:rPr lang="en-US" sz="2800" b="1" i="1" dirty="0" smtClean="0">
                <a:solidFill>
                  <a:srgbClr val="000090"/>
                </a:solidFill>
              </a:rPr>
              <a:t>continued</a:t>
            </a:r>
          </a:p>
          <a:p>
            <a:pPr marL="514350" indent="-557784">
              <a:buFont typeface="+mj-lt"/>
              <a:buAutoNum type="arabicPeriod" startAt="3"/>
            </a:pPr>
            <a:r>
              <a:rPr lang="en-US" sz="2800" b="1" dirty="0" smtClean="0">
                <a:solidFill>
                  <a:srgbClr val="660066"/>
                </a:solidFill>
              </a:rPr>
              <a:t>Calculate </a:t>
            </a:r>
            <a:r>
              <a:rPr lang="en-US" sz="2800" b="1" dirty="0">
                <a:solidFill>
                  <a:srgbClr val="660066"/>
                </a:solidFill>
              </a:rPr>
              <a:t>the correlation coefficient on your scientific calculator. Refer to the steps in the previous slides.</a:t>
            </a:r>
          </a:p>
          <a:p>
            <a:pPr marL="512064"/>
            <a:r>
              <a:rPr lang="en-US" sz="2000" dirty="0"/>
              <a:t>The correlation coefficient, </a:t>
            </a:r>
            <a:r>
              <a:rPr lang="en-US" sz="2000" i="1" dirty="0"/>
              <a:t>r</a:t>
            </a:r>
            <a:r>
              <a:rPr lang="en-US" sz="2000" dirty="0"/>
              <a:t>, is approximately </a:t>
            </a:r>
          </a:p>
          <a:p>
            <a:pPr marL="512064">
              <a:spcBef>
                <a:spcPts val="0"/>
              </a:spcBef>
            </a:pPr>
            <a:r>
              <a:rPr lang="en-US" sz="2000" dirty="0"/>
              <a:t>-0.727.</a:t>
            </a:r>
          </a:p>
          <a:p>
            <a:pPr marL="514350" indent="-557784">
              <a:buFont typeface="+mj-lt"/>
              <a:buAutoNum type="arabicPeriod" startAt="4"/>
            </a:pPr>
            <a:r>
              <a:rPr lang="en-US" sz="2800" b="1" dirty="0" smtClean="0">
                <a:solidFill>
                  <a:srgbClr val="660066"/>
                </a:solidFill>
              </a:rPr>
              <a:t>Use </a:t>
            </a:r>
            <a:r>
              <a:rPr lang="en-US" sz="2800" b="1" dirty="0">
                <a:solidFill>
                  <a:srgbClr val="660066"/>
                </a:solidFill>
              </a:rPr>
              <a:t>the correlation coefficient to describe the strength of the relationship between the data</a:t>
            </a:r>
            <a:r>
              <a:rPr lang="en-US" sz="2800" b="1" dirty="0" smtClean="0">
                <a:solidFill>
                  <a:srgbClr val="660066"/>
                </a:solidFill>
              </a:rPr>
              <a:t>.</a:t>
            </a:r>
            <a:endParaRPr lang="en-US" sz="2800" b="1" dirty="0">
              <a:solidFill>
                <a:srgbClr val="660066"/>
              </a:solidFill>
            </a:endParaRPr>
          </a:p>
          <a:p>
            <a:pPr marL="512064"/>
            <a:r>
              <a:rPr lang="en-US" dirty="0"/>
              <a:t>A correlation coefficient of –1 indicates a strong negative correlation</a:t>
            </a:r>
            <a:r>
              <a:rPr lang="en-US" dirty="0" smtClean="0"/>
              <a:t>, and </a:t>
            </a:r>
            <a:r>
              <a:rPr lang="en-US" dirty="0"/>
              <a:t>a correlation of 0 indicates no correlation. A </a:t>
            </a:r>
            <a:r>
              <a:rPr lang="en-US" dirty="0" smtClean="0"/>
              <a:t>correlation coefficient </a:t>
            </a:r>
            <a:r>
              <a:rPr lang="en-US" dirty="0"/>
              <a:t>of –</a:t>
            </a:r>
            <a:r>
              <a:rPr lang="en-US" dirty="0" smtClean="0"/>
              <a:t>0.727 </a:t>
            </a:r>
            <a:r>
              <a:rPr lang="en-US" dirty="0"/>
              <a:t>is close to –1, and indicates that there is </a:t>
            </a:r>
            <a:r>
              <a:rPr lang="en-US" dirty="0" smtClean="0"/>
              <a:t>a strong </a:t>
            </a:r>
            <a:r>
              <a:rPr lang="en-US" dirty="0"/>
              <a:t>negative linear relationship between </a:t>
            </a:r>
            <a:r>
              <a:rPr lang="en-US" dirty="0" smtClean="0"/>
              <a:t>height and free throw percentage. </a:t>
            </a:r>
            <a:r>
              <a:rPr lang="en-US" dirty="0"/>
              <a:t>	</a:t>
            </a:r>
          </a:p>
          <a:p>
            <a:pPr marL="512064"/>
            <a:endParaRPr lang="en-US" dirty="0">
              <a:solidFill>
                <a:schemeClr val="tx1"/>
              </a:solidFill>
            </a:endParaRPr>
          </a:p>
          <a:p>
            <a:pPr lvl="1" algn="l"/>
            <a:endParaRPr lang="en-US" dirty="0">
              <a:solidFill>
                <a:srgbClr val="000000"/>
              </a:solidFill>
            </a:endParaRPr>
          </a:p>
          <a:p>
            <a:pPr lvl="1" algn="l"/>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18</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extLst>
      <p:ext uri="{BB962C8B-B14F-4D97-AF65-F5344CB8AC3E}">
        <p14:creationId xmlns:p14="http://schemas.microsoft.com/office/powerpoint/2010/main" val="332715616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744220" cy="4997450"/>
          </a:xfrm>
        </p:spPr>
        <p:txBody>
          <a:bodyPr>
            <a:normAutofit lnSpcReduction="10000"/>
          </a:bodyPr>
          <a:lstStyle/>
          <a:p>
            <a:pPr eaLnBrk="1" hangingPunct="1">
              <a:defRPr/>
            </a:pPr>
            <a:r>
              <a:rPr lang="en-US" sz="2800" b="1" dirty="0" smtClean="0"/>
              <a:t>Guided Practice: </a:t>
            </a:r>
            <a:r>
              <a:rPr lang="en-US" sz="2800" b="1" dirty="0" smtClean="0">
                <a:solidFill>
                  <a:srgbClr val="000090"/>
                </a:solidFill>
              </a:rPr>
              <a:t>Example 2, </a:t>
            </a:r>
            <a:r>
              <a:rPr lang="en-US" sz="2800" b="1" i="1" dirty="0" smtClean="0">
                <a:solidFill>
                  <a:srgbClr val="000090"/>
                </a:solidFill>
              </a:rPr>
              <a:t>continued</a:t>
            </a:r>
            <a:endParaRPr lang="en-US" sz="1100" baseline="30000" dirty="0"/>
          </a:p>
          <a:p>
            <a:r>
              <a:rPr lang="en-US" sz="2800" b="1" dirty="0" smtClean="0">
                <a:solidFill>
                  <a:srgbClr val="660066"/>
                </a:solidFill>
              </a:rPr>
              <a:t>5. Consider the casual relationship, causation, between the two events. Determine if it is likely that height is responsible for the decrease in free throw shooting percentage. </a:t>
            </a:r>
          </a:p>
          <a:p>
            <a:r>
              <a:rPr lang="en-US" dirty="0" smtClean="0">
                <a:solidFill>
                  <a:srgbClr val="000000"/>
                </a:solidFill>
              </a:rPr>
              <a:t>Even if there is a correlation between height and free throw percentage, it is not likely that height causes a basketball player to have more difficulty making free throw shots. </a:t>
            </a:r>
            <a:r>
              <a:rPr lang="en-US" dirty="0"/>
              <a:t>	</a:t>
            </a:r>
          </a:p>
          <a:p>
            <a:pPr marL="512064"/>
            <a:r>
              <a:rPr lang="en-US" dirty="0">
                <a:solidFill>
                  <a:schemeClr val="tx1"/>
                </a:solidFill>
              </a:rPr>
              <a:t>	</a:t>
            </a:r>
          </a:p>
          <a:p>
            <a:pPr lvl="1" algn="l"/>
            <a:endParaRPr lang="en-US" dirty="0">
              <a:solidFill>
                <a:srgbClr val="000000"/>
              </a:solidFill>
            </a:endParaRPr>
          </a:p>
          <a:p>
            <a:pPr lvl="1" algn="l"/>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19</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152900971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r>
              <a:rPr lang="en-US" sz="3200" dirty="0" smtClean="0"/>
              <a:t>With your partner, come up with an example of two things that affect each other (ex. Studying for a test and your test grade) and two things that do not affect each other (ex. Rolling a die and drawing a card from a deck).</a:t>
            </a:r>
            <a:endParaRPr lang="en-US" sz="3200" dirty="0"/>
          </a:p>
        </p:txBody>
      </p:sp>
      <p:sp>
        <p:nvSpPr>
          <p:cNvPr id="4" name="Footer Placeholder 3"/>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5" name="Slide Number Placeholder 4"/>
          <p:cNvSpPr>
            <a:spLocks noGrp="1"/>
          </p:cNvSpPr>
          <p:nvPr>
            <p:ph type="sldNum" sz="quarter" idx="12"/>
          </p:nvPr>
        </p:nvSpPr>
        <p:spPr/>
        <p:txBody>
          <a:bodyPr/>
          <a:lstStyle/>
          <a:p>
            <a:pPr>
              <a:defRPr/>
            </a:pPr>
            <a:fld id="{CC3C0496-8925-9B49-9A36-2AB75C5B6B25}" type="slidenum">
              <a:rPr lang="en-US" smtClean="0"/>
              <a:pPr>
                <a:defRPr/>
              </a:pPr>
              <a:t>2</a:t>
            </a:fld>
            <a:endParaRPr lang="en-US" dirty="0"/>
          </a:p>
        </p:txBody>
      </p:sp>
    </p:spTree>
    <p:extLst>
      <p:ext uri="{BB962C8B-B14F-4D97-AF65-F5344CB8AC3E}">
        <p14:creationId xmlns:p14="http://schemas.microsoft.com/office/powerpoint/2010/main" val="92404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49" y="641350"/>
            <a:ext cx="8107058" cy="4997450"/>
          </a:xfrm>
        </p:spPr>
        <p:txBody>
          <a:bodyPr/>
          <a:lstStyle/>
          <a:p>
            <a:pPr eaLnBrk="1" hangingPunct="1"/>
            <a:r>
              <a:rPr lang="en-US" sz="2800" b="1" dirty="0" smtClean="0"/>
              <a:t>You Try!</a:t>
            </a:r>
            <a:endParaRPr lang="en-US" sz="2000" b="1" dirty="0"/>
          </a:p>
          <a:p>
            <a:r>
              <a:rPr lang="en-US" dirty="0" smtClean="0"/>
              <a:t>Caitlyn </a:t>
            </a:r>
            <a:r>
              <a:rPr lang="en-US" dirty="0"/>
              <a:t>thinks that there may be a relationship between class size and student performance on standardized tests. She tracks the average test performance of students from 20 different classes, and notes the number of students in each class in the table </a:t>
            </a:r>
            <a:r>
              <a:rPr lang="en-US" dirty="0" smtClean="0"/>
              <a:t>on the next slide. </a:t>
            </a:r>
            <a:r>
              <a:rPr lang="en-US" dirty="0"/>
              <a:t>Is there a linear relationship between class size and average test score? Use the correlation coefficient, </a:t>
            </a:r>
            <a:r>
              <a:rPr lang="en-US" i="1" dirty="0"/>
              <a:t>r</a:t>
            </a:r>
            <a:r>
              <a:rPr lang="en-US" dirty="0"/>
              <a:t>, to explain your answer.</a:t>
            </a:r>
          </a:p>
          <a:p>
            <a:endParaRPr lang="en-US" dirty="0"/>
          </a:p>
          <a:p>
            <a:endParaRPr lang="en-US" dirty="0" smtClean="0"/>
          </a:p>
          <a:p>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20</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extLst>
      <p:ext uri="{BB962C8B-B14F-4D97-AF65-F5344CB8AC3E}">
        <p14:creationId xmlns:p14="http://schemas.microsoft.com/office/powerpoint/2010/main" val="20638953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p:txBody>
          <a:bodyPr/>
          <a:lstStyle/>
          <a:p>
            <a:pPr eaLnBrk="1" hangingPunct="1">
              <a:defRPr/>
            </a:pPr>
            <a:r>
              <a:rPr lang="en-US" sz="2800" b="1" dirty="0" smtClean="0"/>
              <a:t>You Try!</a:t>
            </a:r>
            <a:endParaRPr lang="en-US" sz="2800" b="1" i="1" dirty="0" smtClean="0">
              <a:solidFill>
                <a:srgbClr val="000090"/>
              </a:solidFill>
            </a:endParaRPr>
          </a:p>
          <a:p>
            <a:pPr eaLnBrk="1" hangingPunct="1">
              <a:defRPr/>
            </a:pPr>
            <a:endParaRPr lang="en-US" sz="1100" baseline="30000" dirty="0"/>
          </a:p>
        </p:txBody>
      </p:sp>
      <p:sp>
        <p:nvSpPr>
          <p:cNvPr id="3" name="Slide Number Placeholder 2"/>
          <p:cNvSpPr>
            <a:spLocks noGrp="1"/>
          </p:cNvSpPr>
          <p:nvPr>
            <p:ph type="sldNum" sz="quarter" idx="11"/>
          </p:nvPr>
        </p:nvSpPr>
        <p:spPr/>
        <p:txBody>
          <a:bodyPr/>
          <a:lstStyle/>
          <a:p>
            <a:pPr>
              <a:defRPr/>
            </a:pPr>
            <a:fld id="{C9856EBA-760D-B34B-AF3B-AAEF720997D6}" type="slidenum">
              <a:rPr lang="en-US" smtClean="0"/>
              <a:pPr>
                <a:defRPr/>
              </a:pPr>
              <a:t>21</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4291349"/>
              </p:ext>
            </p:extLst>
          </p:nvPr>
        </p:nvGraphicFramePr>
        <p:xfrm>
          <a:off x="1219200" y="1397000"/>
          <a:ext cx="7081414" cy="4191000"/>
        </p:xfrm>
        <a:graphic>
          <a:graphicData uri="http://schemas.openxmlformats.org/drawingml/2006/table">
            <a:tbl>
              <a:tblPr firstRow="1" bandRow="1">
                <a:tableStyleId>{2D5ABB26-0587-4C30-8999-92F81FD0307C}</a:tableStyleId>
              </a:tblPr>
              <a:tblGrid>
                <a:gridCol w="1490973"/>
                <a:gridCol w="2026927"/>
                <a:gridCol w="1431663"/>
                <a:gridCol w="2131851"/>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i="0" baseline="0" dirty="0" smtClean="0">
                          <a:solidFill>
                            <a:schemeClr val="tx1"/>
                          </a:solidFill>
                          <a:latin typeface="Arial"/>
                          <a:cs typeface="Arial"/>
                        </a:rPr>
                        <a:t>Class size</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i="0" baseline="0" dirty="0" smtClean="0">
                          <a:solidFill>
                            <a:schemeClr val="tx1"/>
                          </a:solidFill>
                          <a:latin typeface="Arial"/>
                          <a:cs typeface="Arial"/>
                        </a:rPr>
                        <a:t>Avg. test score</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i="0" baseline="0" dirty="0" smtClean="0">
                          <a:solidFill>
                            <a:schemeClr val="tx1"/>
                          </a:solidFill>
                          <a:latin typeface="Arial"/>
                          <a:cs typeface="Arial"/>
                        </a:rPr>
                        <a:t>Class size</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i="0" baseline="0" dirty="0" smtClean="0">
                          <a:solidFill>
                            <a:schemeClr val="tx1"/>
                          </a:solidFill>
                          <a:latin typeface="Arial"/>
                          <a:cs typeface="Arial"/>
                        </a:rPr>
                        <a:t>Avg. test score</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en-US" sz="1900" i="0" baseline="0" dirty="0" smtClean="0">
                          <a:latin typeface="Arial"/>
                          <a:cs typeface="Arial"/>
                        </a:rPr>
                        <a:t>26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36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30</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29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21</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26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41</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34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43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14</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42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14</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23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31</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41</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30</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09717270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49" y="641350"/>
            <a:ext cx="8107058" cy="4997450"/>
          </a:xfrm>
        </p:spPr>
        <p:txBody>
          <a:bodyPr/>
          <a:lstStyle/>
          <a:p>
            <a:r>
              <a:rPr lang="en-US" sz="2800" b="1" dirty="0" smtClean="0"/>
              <a:t>You Try!</a:t>
            </a:r>
            <a:endParaRPr lang="en-US" sz="2800" baseline="30000" dirty="0"/>
          </a:p>
          <a:p>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22</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077" t="5847" r="5048" b="6499"/>
          <a:stretch/>
        </p:blipFill>
        <p:spPr>
          <a:xfrm>
            <a:off x="2522549" y="1280621"/>
            <a:ext cx="4597917" cy="4166090"/>
          </a:xfrm>
          <a:prstGeom prst="rect">
            <a:avLst/>
          </a:prstGeom>
        </p:spPr>
      </p:pic>
      <p:sp>
        <p:nvSpPr>
          <p:cNvPr id="6" name="TextBox 5"/>
          <p:cNvSpPr txBox="1"/>
          <p:nvPr/>
        </p:nvSpPr>
        <p:spPr>
          <a:xfrm rot="16200000">
            <a:off x="383537" y="3141190"/>
            <a:ext cx="3911600" cy="338554"/>
          </a:xfrm>
          <a:prstGeom prst="rect">
            <a:avLst/>
          </a:prstGeom>
          <a:noFill/>
        </p:spPr>
        <p:txBody>
          <a:bodyPr wrap="square" rtlCol="0">
            <a:spAutoFit/>
          </a:bodyPr>
          <a:lstStyle/>
          <a:p>
            <a:pPr algn="ctr"/>
            <a:r>
              <a:rPr lang="en-US" sz="1600" b="1" dirty="0" smtClean="0">
                <a:latin typeface="Arial"/>
                <a:cs typeface="Arial"/>
              </a:rPr>
              <a:t>Average test score</a:t>
            </a:r>
            <a:endParaRPr lang="en-US" sz="1600" b="1" dirty="0">
              <a:latin typeface="Arial"/>
              <a:cs typeface="Arial"/>
            </a:endParaRPr>
          </a:p>
        </p:txBody>
      </p:sp>
      <p:sp>
        <p:nvSpPr>
          <p:cNvPr id="7" name="TextBox 6"/>
          <p:cNvSpPr txBox="1"/>
          <p:nvPr/>
        </p:nvSpPr>
        <p:spPr>
          <a:xfrm>
            <a:off x="2598753" y="5345668"/>
            <a:ext cx="4373319" cy="338554"/>
          </a:xfrm>
          <a:prstGeom prst="rect">
            <a:avLst/>
          </a:prstGeom>
          <a:noFill/>
        </p:spPr>
        <p:txBody>
          <a:bodyPr wrap="square" rtlCol="0">
            <a:spAutoFit/>
          </a:bodyPr>
          <a:lstStyle/>
          <a:p>
            <a:pPr algn="ctr"/>
            <a:r>
              <a:rPr lang="en-US" sz="1600" b="1" dirty="0" smtClean="0">
                <a:latin typeface="Arial"/>
                <a:cs typeface="Arial"/>
              </a:rPr>
              <a:t>Number of students</a:t>
            </a:r>
            <a:endParaRPr lang="en-US" sz="1600" b="1" dirty="0">
              <a:latin typeface="Arial"/>
              <a:cs typeface="Arial"/>
            </a:endParaRPr>
          </a:p>
        </p:txBody>
      </p:sp>
    </p:spTree>
    <p:extLst>
      <p:ext uri="{BB962C8B-B14F-4D97-AF65-F5344CB8AC3E}">
        <p14:creationId xmlns:p14="http://schemas.microsoft.com/office/powerpoint/2010/main" val="12185556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1350" y="449261"/>
            <a:ext cx="7862570" cy="4997450"/>
          </a:xfrm>
        </p:spPr>
        <p:txBody>
          <a:bodyPr/>
          <a:lstStyle/>
          <a:p>
            <a:pPr eaLnBrk="1" hangingPunct="1">
              <a:defRPr/>
            </a:pPr>
            <a:r>
              <a:rPr lang="en-US" sz="2800" b="1" dirty="0" smtClean="0"/>
              <a:t>You Try!</a:t>
            </a:r>
            <a:endParaRPr lang="en-US" sz="1100" baseline="30000" dirty="0"/>
          </a:p>
          <a:p>
            <a:pPr marL="514350" indent="-557784">
              <a:buFont typeface="+mj-lt"/>
              <a:buAutoNum type="arabicPeriod" startAt="2"/>
            </a:pPr>
            <a:r>
              <a:rPr lang="en-US" sz="2800" b="1" dirty="0" smtClean="0">
                <a:solidFill>
                  <a:srgbClr val="660066"/>
                </a:solidFill>
              </a:rPr>
              <a:t>Describe </a:t>
            </a:r>
            <a:r>
              <a:rPr lang="en-US" sz="2800" b="1" dirty="0">
                <a:solidFill>
                  <a:srgbClr val="660066"/>
                </a:solidFill>
              </a:rPr>
              <a:t>the relationship between the data using the graphical representation</a:t>
            </a:r>
            <a:r>
              <a:rPr lang="en-US" sz="2800" b="1" dirty="0" smtClean="0">
                <a:solidFill>
                  <a:srgbClr val="660066"/>
                </a:solidFill>
              </a:rPr>
              <a:t>.</a:t>
            </a:r>
            <a:endParaRPr lang="en-US" sz="2800" b="1" dirty="0">
              <a:solidFill>
                <a:srgbClr val="660066"/>
              </a:solidFill>
            </a:endParaRPr>
          </a:p>
          <a:p>
            <a:pPr marL="512064"/>
            <a:r>
              <a:rPr lang="en-US" dirty="0"/>
              <a:t>As the class size increases, the average test score decreases. It appears that there is a linear relationship with a negative slope between the </a:t>
            </a:r>
            <a:br>
              <a:rPr lang="en-US" dirty="0"/>
            </a:br>
            <a:r>
              <a:rPr lang="en-US" dirty="0"/>
              <a:t>two variables.</a:t>
            </a: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23</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077" t="5847" r="5048" b="6499"/>
          <a:stretch/>
        </p:blipFill>
        <p:spPr>
          <a:xfrm>
            <a:off x="5140036" y="3364358"/>
            <a:ext cx="2666126" cy="2415729"/>
          </a:xfrm>
          <a:prstGeom prst="rect">
            <a:avLst/>
          </a:prstGeom>
        </p:spPr>
      </p:pic>
    </p:spTree>
    <p:extLst>
      <p:ext uri="{BB962C8B-B14F-4D97-AF65-F5344CB8AC3E}">
        <p14:creationId xmlns:p14="http://schemas.microsoft.com/office/powerpoint/2010/main" val="9556830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1">
                                            <p:txEl>
                                              <p:pRg st="2" end="2"/>
                                            </p:txEl>
                                          </p:spTgt>
                                        </p:tgtEl>
                                        <p:attrNameLst>
                                          <p:attrName>style.visibility</p:attrName>
                                        </p:attrNameLst>
                                      </p:cBhvr>
                                      <p:to>
                                        <p:strVal val="visible"/>
                                      </p:to>
                                    </p:set>
                                    <p:animEffect transition="in" filter="blinds(horizontal)">
                                      <p:cBhvr>
                                        <p:cTn id="7" dur="500"/>
                                        <p:tgtEl>
                                          <p:spTgt spid="204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744220" cy="4997450"/>
          </a:xfrm>
        </p:spPr>
        <p:txBody>
          <a:bodyPr/>
          <a:lstStyle/>
          <a:p>
            <a:pPr eaLnBrk="1" hangingPunct="1">
              <a:defRPr/>
            </a:pPr>
            <a:r>
              <a:rPr lang="en-US" sz="2800" b="1" dirty="0" smtClean="0"/>
              <a:t>You Try!</a:t>
            </a:r>
            <a:endParaRPr lang="en-US" sz="1100" baseline="30000" dirty="0"/>
          </a:p>
          <a:p>
            <a:pPr marL="514350" indent="-557784">
              <a:buFont typeface="+mj-lt"/>
              <a:buAutoNum type="arabicPeriod" startAt="3"/>
            </a:pPr>
            <a:r>
              <a:rPr lang="en-US" sz="2800" b="1" dirty="0" smtClean="0">
                <a:solidFill>
                  <a:srgbClr val="660066"/>
                </a:solidFill>
              </a:rPr>
              <a:t>Calculate </a:t>
            </a:r>
            <a:r>
              <a:rPr lang="en-US" sz="2800" b="1" dirty="0">
                <a:solidFill>
                  <a:srgbClr val="660066"/>
                </a:solidFill>
              </a:rPr>
              <a:t>the correlation coefficient on your graphing calculator. Refer to the steps in the Key Concepts section</a:t>
            </a:r>
            <a:r>
              <a:rPr lang="en-US" sz="2800" b="1" dirty="0" smtClean="0">
                <a:solidFill>
                  <a:srgbClr val="660066"/>
                </a:solidFill>
              </a:rPr>
              <a:t>.</a:t>
            </a:r>
            <a:endParaRPr lang="en-US" sz="2800" b="1" dirty="0">
              <a:solidFill>
                <a:srgbClr val="660066"/>
              </a:solidFill>
            </a:endParaRPr>
          </a:p>
          <a:p>
            <a:pPr marL="512064"/>
            <a:r>
              <a:rPr lang="en-US" dirty="0"/>
              <a:t>The correlation coefficient, </a:t>
            </a:r>
            <a:r>
              <a:rPr lang="en-US" i="1" dirty="0"/>
              <a:t>r</a:t>
            </a:r>
            <a:r>
              <a:rPr lang="en-US" dirty="0"/>
              <a:t>, is approximately </a:t>
            </a:r>
            <a:endParaRPr lang="en-US" dirty="0" smtClean="0"/>
          </a:p>
          <a:p>
            <a:pPr marL="512064">
              <a:spcBef>
                <a:spcPts val="0"/>
              </a:spcBef>
            </a:pPr>
            <a:r>
              <a:rPr lang="en-US" dirty="0" smtClean="0"/>
              <a:t>–0.84.</a:t>
            </a:r>
            <a:endParaRPr lang="en-US" dirty="0"/>
          </a:p>
          <a:p>
            <a:pPr lvl="1" algn="l"/>
            <a:endParaRPr lang="en-US" dirty="0">
              <a:solidFill>
                <a:srgbClr val="000000"/>
              </a:solidFill>
            </a:endParaRPr>
          </a:p>
          <a:p>
            <a:pPr lvl="1" algn="l"/>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24</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extLst>
      <p:ext uri="{BB962C8B-B14F-4D97-AF65-F5344CB8AC3E}">
        <p14:creationId xmlns:p14="http://schemas.microsoft.com/office/powerpoint/2010/main" val="40505132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29">
                                            <p:txEl>
                                              <p:pRg st="2" end="2"/>
                                            </p:txEl>
                                          </p:spTgt>
                                        </p:tgtEl>
                                        <p:attrNameLst>
                                          <p:attrName>style.visibility</p:attrName>
                                        </p:attrNameLst>
                                      </p:cBhvr>
                                      <p:to>
                                        <p:strVal val="visible"/>
                                      </p:to>
                                    </p:set>
                                    <p:animEffect transition="in" filter="checkerboard(across)">
                                      <p:cBhvr>
                                        <p:cTn id="7" dur="500"/>
                                        <p:tgtEl>
                                          <p:spTgt spid="22529">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2529">
                                            <p:txEl>
                                              <p:pRg st="3" end="3"/>
                                            </p:txEl>
                                          </p:spTgt>
                                        </p:tgtEl>
                                        <p:attrNameLst>
                                          <p:attrName>style.visibility</p:attrName>
                                        </p:attrNameLst>
                                      </p:cBhvr>
                                      <p:to>
                                        <p:strVal val="visible"/>
                                      </p:to>
                                    </p:set>
                                    <p:animEffect transition="in" filter="checkerboard(across)">
                                      <p:cBhvr>
                                        <p:cTn id="10" dur="500"/>
                                        <p:tgtEl>
                                          <p:spTgt spid="225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744220" cy="4997450"/>
          </a:xfrm>
        </p:spPr>
        <p:txBody>
          <a:bodyPr>
            <a:normAutofit lnSpcReduction="10000"/>
          </a:bodyPr>
          <a:lstStyle/>
          <a:p>
            <a:pPr eaLnBrk="1" hangingPunct="1">
              <a:defRPr/>
            </a:pPr>
            <a:r>
              <a:rPr lang="en-US" sz="2800" b="1" dirty="0" smtClean="0"/>
              <a:t>You Try!</a:t>
            </a:r>
            <a:endParaRPr lang="en-US" sz="1100" baseline="30000" dirty="0"/>
          </a:p>
          <a:p>
            <a:pPr marL="514350" indent="-557784">
              <a:buFont typeface="+mj-lt"/>
              <a:buAutoNum type="arabicPeriod" startAt="4"/>
            </a:pPr>
            <a:r>
              <a:rPr lang="en-US" sz="2800" b="1" dirty="0">
                <a:solidFill>
                  <a:srgbClr val="660066"/>
                </a:solidFill>
              </a:rPr>
              <a:t>Use the correlation coefficient to describe the strength of the relationship between the data</a:t>
            </a:r>
            <a:r>
              <a:rPr lang="en-US" sz="2800" b="1" dirty="0" smtClean="0">
                <a:solidFill>
                  <a:srgbClr val="660066"/>
                </a:solidFill>
              </a:rPr>
              <a:t>.</a:t>
            </a:r>
            <a:endParaRPr lang="en-US" sz="2800" b="1" dirty="0">
              <a:solidFill>
                <a:srgbClr val="660066"/>
              </a:solidFill>
            </a:endParaRPr>
          </a:p>
          <a:p>
            <a:pPr marL="512064"/>
            <a:r>
              <a:rPr lang="en-US" dirty="0"/>
              <a:t>A correlation coefficient of –1 indicates a strong negative correlation</a:t>
            </a:r>
            <a:r>
              <a:rPr lang="en-US" dirty="0" smtClean="0"/>
              <a:t>, and </a:t>
            </a:r>
            <a:r>
              <a:rPr lang="en-US" dirty="0"/>
              <a:t>a correlation of 0 indicates no correlation. A </a:t>
            </a:r>
            <a:r>
              <a:rPr lang="en-US" dirty="0" smtClean="0"/>
              <a:t>correlation coefficient </a:t>
            </a:r>
            <a:r>
              <a:rPr lang="en-US" dirty="0"/>
              <a:t>of –0.84 is close to –1, and indicates that there is </a:t>
            </a:r>
            <a:r>
              <a:rPr lang="en-US" dirty="0" smtClean="0"/>
              <a:t>a strong </a:t>
            </a:r>
            <a:r>
              <a:rPr lang="en-US" dirty="0"/>
              <a:t>negative linear relationship between class size </a:t>
            </a:r>
            <a:endParaRPr lang="en-US" dirty="0" smtClean="0"/>
          </a:p>
          <a:p>
            <a:pPr marL="512064">
              <a:spcBef>
                <a:spcPts val="0"/>
              </a:spcBef>
            </a:pPr>
            <a:r>
              <a:rPr lang="en-US" dirty="0" smtClean="0"/>
              <a:t>and average </a:t>
            </a:r>
            <a:r>
              <a:rPr lang="en-US" dirty="0"/>
              <a:t>test score.	</a:t>
            </a:r>
          </a:p>
          <a:p>
            <a:pPr marL="512064"/>
            <a:r>
              <a:rPr lang="en-US" dirty="0">
                <a:solidFill>
                  <a:schemeClr val="tx1"/>
                </a:solidFill>
              </a:rPr>
              <a:t>	</a:t>
            </a:r>
          </a:p>
          <a:p>
            <a:pPr lvl="1" algn="l"/>
            <a:endParaRPr lang="en-US" dirty="0">
              <a:solidFill>
                <a:srgbClr val="000000"/>
              </a:solidFill>
            </a:endParaRPr>
          </a:p>
          <a:p>
            <a:pPr lvl="1" algn="l"/>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25</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extLst>
      <p:ext uri="{BB962C8B-B14F-4D97-AF65-F5344CB8AC3E}">
        <p14:creationId xmlns:p14="http://schemas.microsoft.com/office/powerpoint/2010/main" val="828569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529">
                                            <p:txEl>
                                              <p:pRg st="2" end="2"/>
                                            </p:txEl>
                                          </p:spTgt>
                                        </p:tgtEl>
                                        <p:attrNameLst>
                                          <p:attrName>style.visibility</p:attrName>
                                        </p:attrNameLst>
                                      </p:cBhvr>
                                      <p:to>
                                        <p:strVal val="visible"/>
                                      </p:to>
                                    </p:set>
                                    <p:animEffect transition="in" filter="circle(in)">
                                      <p:cBhvr>
                                        <p:cTn id="7" dur="2000"/>
                                        <p:tgtEl>
                                          <p:spTgt spid="22529">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2529">
                                            <p:txEl>
                                              <p:pRg st="3" end="3"/>
                                            </p:txEl>
                                          </p:spTgt>
                                        </p:tgtEl>
                                        <p:attrNameLst>
                                          <p:attrName>style.visibility</p:attrName>
                                        </p:attrNameLst>
                                      </p:cBhvr>
                                      <p:to>
                                        <p:strVal val="visible"/>
                                      </p:to>
                                    </p:set>
                                    <p:animEffect transition="in" filter="circle(in)">
                                      <p:cBhvr>
                                        <p:cTn id="10" dur="2000"/>
                                        <p:tgtEl>
                                          <p:spTgt spid="225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744220" cy="4997450"/>
          </a:xfrm>
        </p:spPr>
        <p:txBody>
          <a:bodyPr>
            <a:normAutofit/>
          </a:bodyPr>
          <a:lstStyle/>
          <a:p>
            <a:pPr eaLnBrk="1" hangingPunct="1">
              <a:defRPr/>
            </a:pPr>
            <a:r>
              <a:rPr lang="en-US" sz="2800" b="1" dirty="0" smtClean="0"/>
              <a:t>You Try! </a:t>
            </a:r>
            <a:endParaRPr lang="en-US" sz="1100" baseline="30000" dirty="0"/>
          </a:p>
          <a:p>
            <a:r>
              <a:rPr lang="en-US" sz="2800" b="1" dirty="0" smtClean="0">
                <a:solidFill>
                  <a:srgbClr val="660066"/>
                </a:solidFill>
              </a:rPr>
              <a:t>5. Determine if it is likely that class size is responsible for performance on standardized tests. </a:t>
            </a:r>
            <a:endParaRPr lang="en-US" dirty="0"/>
          </a:p>
          <a:p>
            <a:r>
              <a:rPr lang="en-US" dirty="0" smtClean="0">
                <a:solidFill>
                  <a:schemeClr val="tx1"/>
                </a:solidFill>
              </a:rPr>
              <a:t>Smaller class sizes allow teachers to give each student more attention, however, other factors are related to tes</a:t>
            </a:r>
            <a:r>
              <a:rPr lang="en-US" dirty="0" smtClean="0"/>
              <a:t>t performance. But we cannot say that smaller class sizes are directly related to higher performance on standardized tests. Students perform differently on tests regardless of class size. </a:t>
            </a:r>
            <a:endParaRPr lang="en-US" dirty="0">
              <a:solidFill>
                <a:srgbClr val="000000"/>
              </a:solidFill>
            </a:endParaRPr>
          </a:p>
          <a:p>
            <a:pPr lvl="1" algn="l"/>
            <a:endParaRPr lang="en-US" dirty="0">
              <a:solidFill>
                <a:srgbClr val="000000"/>
              </a:solidFill>
            </a:endParaRPr>
          </a:p>
          <a:p>
            <a:pPr marL="514350" indent="-514350">
              <a:buFont typeface="+mj-lt"/>
              <a:buAutoNum type="arabicPeriod" startAt="3"/>
            </a:pPr>
            <a:endParaRPr lang="en-US" sz="2800" b="1" dirty="0">
              <a:solidFill>
                <a:srgbClr val="660066"/>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26</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
        <p:nvSpPr>
          <p:cNvPr id="6" name="TextBox 5"/>
          <p:cNvSpPr txBox="1">
            <a:spLocks noChangeArrowheads="1"/>
          </p:cNvSpPr>
          <p:nvPr/>
        </p:nvSpPr>
        <p:spPr bwMode="auto">
          <a:xfrm>
            <a:off x="6881813" y="4406752"/>
            <a:ext cx="16144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Zapf Dingbats" charset="0"/>
                <a:ea typeface="MS PGothic" charset="0"/>
                <a:cs typeface="MS PGothic" charset="0"/>
                <a:sym typeface="Zapf Dingbats" charset="0"/>
              </a:rPr>
              <a:t>✔</a:t>
            </a:r>
            <a:endParaRPr lang="en-US" sz="9600" dirty="0">
              <a:solidFill>
                <a:srgbClr val="000090"/>
              </a:solidFill>
              <a:latin typeface="Arial"/>
              <a:ea typeface="MS PGothic" charset="0"/>
              <a:cs typeface="MS PGothic" charset="0"/>
            </a:endParaRPr>
          </a:p>
        </p:txBody>
      </p:sp>
    </p:spTree>
    <p:extLst>
      <p:ext uri="{BB962C8B-B14F-4D97-AF65-F5344CB8AC3E}">
        <p14:creationId xmlns:p14="http://schemas.microsoft.com/office/powerpoint/2010/main" val="415543812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3-2-1</a:t>
            </a:r>
            <a:endParaRPr lang="en-US" dirty="0"/>
          </a:p>
        </p:txBody>
      </p:sp>
      <p:sp>
        <p:nvSpPr>
          <p:cNvPr id="3" name="Content Placeholder 2"/>
          <p:cNvSpPr>
            <a:spLocks noGrp="1"/>
          </p:cNvSpPr>
          <p:nvPr>
            <p:ph idx="1"/>
          </p:nvPr>
        </p:nvSpPr>
        <p:spPr/>
        <p:txBody>
          <a:bodyPr>
            <a:normAutofit/>
          </a:bodyPr>
          <a:lstStyle/>
          <a:p>
            <a:r>
              <a:rPr lang="en-US" sz="3600" dirty="0" smtClean="0"/>
              <a:t>List 3 things you learned this lesson.</a:t>
            </a:r>
          </a:p>
          <a:p>
            <a:r>
              <a:rPr lang="en-US" sz="3600" dirty="0" smtClean="0"/>
              <a:t>List 2 examples of correlation/causation.</a:t>
            </a:r>
          </a:p>
          <a:p>
            <a:r>
              <a:rPr lang="en-US" sz="3600" dirty="0" smtClean="0"/>
              <a:t>List 1 question you still have. </a:t>
            </a:r>
            <a:endParaRPr lang="en-US" sz="3600" dirty="0"/>
          </a:p>
        </p:txBody>
      </p:sp>
      <p:sp>
        <p:nvSpPr>
          <p:cNvPr id="4" name="Footer Placeholder 3"/>
          <p:cNvSpPr>
            <a:spLocks noGrp="1"/>
          </p:cNvSpPr>
          <p:nvPr>
            <p:ph type="ftr" sz="quarter" idx="11"/>
          </p:nvPr>
        </p:nvSpPr>
        <p:spPr/>
        <p:txBody>
          <a:bodyPr/>
          <a:lstStyle/>
          <a:p>
            <a:pPr>
              <a:defRPr/>
            </a:pPr>
            <a:r>
              <a:rPr lang="en-US" smtClean="0"/>
              <a:t>4.3.2: Calculating and Interpreting the Correlation Coefficient</a:t>
            </a:r>
            <a:endParaRPr lang="en-US"/>
          </a:p>
        </p:txBody>
      </p:sp>
      <p:sp>
        <p:nvSpPr>
          <p:cNvPr id="5" name="Slide Number Placeholder 4"/>
          <p:cNvSpPr>
            <a:spLocks noGrp="1"/>
          </p:cNvSpPr>
          <p:nvPr>
            <p:ph type="sldNum" sz="quarter" idx="12"/>
          </p:nvPr>
        </p:nvSpPr>
        <p:spPr/>
        <p:txBody>
          <a:bodyPr/>
          <a:lstStyle/>
          <a:p>
            <a:pPr>
              <a:defRPr/>
            </a:pPr>
            <a:fld id="{CC3C0496-8925-9B49-9A36-2AB75C5B6B25}" type="slidenum">
              <a:rPr lang="en-US" smtClean="0"/>
              <a:pPr>
                <a:defRPr/>
              </a:pPr>
              <a:t>27</a:t>
            </a:fld>
            <a:endParaRPr lang="en-US" dirty="0"/>
          </a:p>
        </p:txBody>
      </p:sp>
    </p:spTree>
    <p:extLst>
      <p:ext uri="{BB962C8B-B14F-4D97-AF65-F5344CB8AC3E}">
        <p14:creationId xmlns:p14="http://schemas.microsoft.com/office/powerpoint/2010/main" val="217669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smtClean="0"/>
              <a:t>Vocabulary</a:t>
            </a:r>
          </a:p>
          <a:p>
            <a:pPr marL="342900" indent="-342900">
              <a:buFont typeface="Arial"/>
              <a:buChar char="•"/>
            </a:pPr>
            <a:r>
              <a:rPr lang="en-US" dirty="0" smtClean="0"/>
              <a:t>A </a:t>
            </a:r>
            <a:r>
              <a:rPr lang="en-US" b="1" u="sng" dirty="0"/>
              <a:t>correlation</a:t>
            </a:r>
            <a:r>
              <a:rPr lang="en-US" dirty="0"/>
              <a:t> is a relationship between two events, such as </a:t>
            </a:r>
            <a:r>
              <a:rPr lang="en-US" i="1" dirty="0"/>
              <a:t>x</a:t>
            </a:r>
            <a:r>
              <a:rPr lang="en-US" dirty="0"/>
              <a:t> and </a:t>
            </a:r>
            <a:r>
              <a:rPr lang="en-US" i="1" dirty="0"/>
              <a:t>y</a:t>
            </a:r>
            <a:r>
              <a:rPr lang="en-US" dirty="0"/>
              <a:t>, where a change in one event implies a change in another event. </a:t>
            </a:r>
            <a:endParaRPr lang="en-US" dirty="0" smtClean="0"/>
          </a:p>
          <a:p>
            <a:pPr marL="342900" indent="-342900">
              <a:buFont typeface="Arial"/>
              <a:buChar char="•"/>
            </a:pPr>
            <a:r>
              <a:rPr lang="en-US" dirty="0" smtClean="0"/>
              <a:t>The </a:t>
            </a:r>
            <a:r>
              <a:rPr lang="en-US" b="1" u="sng" dirty="0"/>
              <a:t>correlation</a:t>
            </a:r>
            <a:r>
              <a:rPr lang="en-US" b="1" dirty="0"/>
              <a:t> </a:t>
            </a:r>
            <a:r>
              <a:rPr lang="en-US" b="1" u="sng" dirty="0"/>
              <a:t>coefficient</a:t>
            </a:r>
            <a:r>
              <a:rPr lang="en-US" dirty="0"/>
              <a:t>, </a:t>
            </a:r>
            <a:r>
              <a:rPr lang="en-US" i="1" dirty="0"/>
              <a:t>r</a:t>
            </a:r>
            <a:r>
              <a:rPr lang="en-US" dirty="0"/>
              <a:t>, is a quantity that allows us to determine how strong this relationship is between two events. It is a value that ranges from –1 to </a:t>
            </a:r>
            <a:r>
              <a:rPr lang="en-US" dirty="0" smtClean="0"/>
              <a:t>1. </a:t>
            </a:r>
            <a:endParaRPr lang="en-US" sz="2800" b="1" dirty="0" smtClean="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3</a:t>
            </a:fld>
            <a:endParaRPr lang="en-US" dirty="0"/>
          </a:p>
        </p:txBody>
      </p:sp>
      <p:sp>
        <p:nvSpPr>
          <p:cNvPr id="4" name="Footer Placeholder 3"/>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extLst>
      <p:ext uri="{BB962C8B-B14F-4D97-AF65-F5344CB8AC3E}">
        <p14:creationId xmlns:p14="http://schemas.microsoft.com/office/powerpoint/2010/main" val="250931895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374073"/>
            <a:ext cx="7855776" cy="5264727"/>
          </a:xfrm>
        </p:spPr>
        <p:txBody>
          <a:bodyPr>
            <a:normAutofit fontScale="92500" lnSpcReduction="10000"/>
          </a:bodyPr>
          <a:lstStyle/>
          <a:p>
            <a:r>
              <a:rPr lang="en-US" b="1" dirty="0"/>
              <a:t>Correlation </a:t>
            </a:r>
            <a:r>
              <a:rPr lang="en-US" b="1" dirty="0" smtClean="0"/>
              <a:t>Coefficient (</a:t>
            </a:r>
            <a:r>
              <a:rPr lang="en-US" b="1" dirty="0" err="1" smtClean="0"/>
              <a:t>r-value</a:t>
            </a:r>
            <a:r>
              <a:rPr lang="en-US" b="1" dirty="0" smtClean="0"/>
              <a:t>)</a:t>
            </a:r>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pPr marL="342900" indent="-342900">
              <a:buFont typeface="Arial"/>
              <a:buChar char="•"/>
            </a:pPr>
            <a:r>
              <a:rPr lang="en-US" dirty="0"/>
              <a:t>The correlation coefficient only assesses the strength of a linear relationship between two variables. </a:t>
            </a:r>
          </a:p>
          <a:p>
            <a:pPr marL="342900" indent="-342900">
              <a:buFont typeface="Arial"/>
              <a:buChar char="•"/>
            </a:pPr>
            <a:r>
              <a:rPr lang="en-US" dirty="0"/>
              <a:t>The correlation coefficient does not assess causation—that one event causes the other.</a:t>
            </a:r>
          </a:p>
          <a:p>
            <a:endParaRPr lang="en-US" sz="1800" dirty="0"/>
          </a:p>
          <a:p>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4</a:t>
            </a:fld>
            <a:endParaRPr lang="en-US" dirty="0"/>
          </a:p>
        </p:txBody>
      </p:sp>
      <p:sp>
        <p:nvSpPr>
          <p:cNvPr id="4" name="Footer Placeholder 3"/>
          <p:cNvSpPr>
            <a:spLocks noGrp="1"/>
          </p:cNvSpPr>
          <p:nvPr>
            <p:ph type="ftr" sz="quarter" idx="13"/>
          </p:nvPr>
        </p:nvSpPr>
        <p:spPr/>
        <p:txBody>
          <a:bodyPr/>
          <a:lstStyle/>
          <a:p>
            <a:pPr>
              <a:defRPr/>
            </a:pPr>
            <a:r>
              <a:rPr lang="en-US" smtClean="0"/>
              <a:t>4.3.2: Calculating and Interpreting the Correlation Coefficient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92" y="1376790"/>
            <a:ext cx="8621622" cy="2447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17275" y="897937"/>
            <a:ext cx="2244433" cy="584775"/>
          </a:xfrm>
          <a:prstGeom prst="rect">
            <a:avLst/>
          </a:prstGeom>
          <a:noFill/>
        </p:spPr>
        <p:txBody>
          <a:bodyPr wrap="square" rtlCol="0">
            <a:spAutoFit/>
          </a:bodyPr>
          <a:lstStyle/>
          <a:p>
            <a:r>
              <a:rPr lang="en-US" sz="3200" b="1" dirty="0" smtClean="0"/>
              <a:t>      </a:t>
            </a:r>
            <a:r>
              <a:rPr lang="en-US" sz="3200" dirty="0" smtClean="0"/>
              <a:t>-.51 to </a:t>
            </a:r>
            <a:r>
              <a:rPr lang="en-US" sz="3200" b="1" dirty="0" smtClean="0"/>
              <a:t>-1</a:t>
            </a:r>
            <a:r>
              <a:rPr lang="en-US" sz="3200" dirty="0" smtClean="0"/>
              <a:t> </a:t>
            </a:r>
            <a:endParaRPr lang="en-US" sz="3200" dirty="0"/>
          </a:p>
        </p:txBody>
      </p:sp>
      <p:sp>
        <p:nvSpPr>
          <p:cNvPr id="7" name="TextBox 6"/>
          <p:cNvSpPr txBox="1"/>
          <p:nvPr/>
        </p:nvSpPr>
        <p:spPr>
          <a:xfrm>
            <a:off x="-110836" y="897937"/>
            <a:ext cx="1997646" cy="584775"/>
          </a:xfrm>
          <a:prstGeom prst="rect">
            <a:avLst/>
          </a:prstGeom>
          <a:noFill/>
        </p:spPr>
        <p:txBody>
          <a:bodyPr wrap="square" rtlCol="0">
            <a:spAutoFit/>
          </a:bodyPr>
          <a:lstStyle/>
          <a:p>
            <a:r>
              <a:rPr lang="en-US" sz="3200" dirty="0"/>
              <a:t> </a:t>
            </a:r>
            <a:r>
              <a:rPr lang="en-US" sz="3200" dirty="0" smtClean="0"/>
              <a:t>     .51 to </a:t>
            </a:r>
            <a:r>
              <a:rPr lang="en-US" sz="3200" b="1" dirty="0" smtClean="0"/>
              <a:t>1 </a:t>
            </a:r>
            <a:endParaRPr lang="en-US" sz="3200" b="1" dirty="0"/>
          </a:p>
        </p:txBody>
      </p:sp>
      <p:sp>
        <p:nvSpPr>
          <p:cNvPr id="8" name="TextBox 7"/>
          <p:cNvSpPr txBox="1"/>
          <p:nvPr/>
        </p:nvSpPr>
        <p:spPr>
          <a:xfrm>
            <a:off x="7642157" y="897937"/>
            <a:ext cx="368520" cy="584775"/>
          </a:xfrm>
          <a:prstGeom prst="rect">
            <a:avLst/>
          </a:prstGeom>
          <a:noFill/>
        </p:spPr>
        <p:txBody>
          <a:bodyPr wrap="square" rtlCol="0">
            <a:spAutoFit/>
          </a:bodyPr>
          <a:lstStyle/>
          <a:p>
            <a:r>
              <a:rPr lang="en-US" sz="3200" b="1" dirty="0" smtClean="0"/>
              <a:t>0</a:t>
            </a:r>
            <a:endParaRPr lang="en-US" sz="3200" b="1" dirty="0"/>
          </a:p>
        </p:txBody>
      </p:sp>
      <p:sp>
        <p:nvSpPr>
          <p:cNvPr id="9" name="TextBox 8"/>
          <p:cNvSpPr txBox="1"/>
          <p:nvPr/>
        </p:nvSpPr>
        <p:spPr>
          <a:xfrm>
            <a:off x="5500254" y="879167"/>
            <a:ext cx="1620981" cy="584775"/>
          </a:xfrm>
          <a:prstGeom prst="rect">
            <a:avLst/>
          </a:prstGeom>
          <a:noFill/>
        </p:spPr>
        <p:txBody>
          <a:bodyPr wrap="square" rtlCol="0">
            <a:spAutoFit/>
          </a:bodyPr>
          <a:lstStyle/>
          <a:p>
            <a:r>
              <a:rPr lang="en-US" sz="3200" b="1" dirty="0" smtClean="0"/>
              <a:t>0</a:t>
            </a:r>
            <a:r>
              <a:rPr lang="en-US" sz="3200" dirty="0" smtClean="0"/>
              <a:t> to -.50</a:t>
            </a:r>
            <a:endParaRPr lang="en-US" sz="3200" dirty="0"/>
          </a:p>
        </p:txBody>
      </p:sp>
      <p:sp>
        <p:nvSpPr>
          <p:cNvPr id="10" name="TextBox 9"/>
          <p:cNvSpPr txBox="1"/>
          <p:nvPr/>
        </p:nvSpPr>
        <p:spPr>
          <a:xfrm>
            <a:off x="2183465" y="879167"/>
            <a:ext cx="1598825" cy="1077218"/>
          </a:xfrm>
          <a:prstGeom prst="rect">
            <a:avLst/>
          </a:prstGeom>
          <a:noFill/>
        </p:spPr>
        <p:txBody>
          <a:bodyPr wrap="square" rtlCol="0">
            <a:spAutoFit/>
          </a:bodyPr>
          <a:lstStyle/>
          <a:p>
            <a:r>
              <a:rPr lang="en-US" sz="3200" b="1" dirty="0" smtClean="0"/>
              <a:t>0</a:t>
            </a:r>
            <a:r>
              <a:rPr lang="en-US" sz="3200" dirty="0" smtClean="0"/>
              <a:t> to .50 </a:t>
            </a:r>
            <a:endParaRPr lang="en-US" sz="3200" dirty="0"/>
          </a:p>
          <a:p>
            <a:r>
              <a:rPr lang="en-US" sz="3200" dirty="0" smtClean="0"/>
              <a:t> </a:t>
            </a:r>
            <a:endParaRPr lang="en-US" sz="3200" dirty="0"/>
          </a:p>
        </p:txBody>
      </p:sp>
    </p:spTree>
    <p:extLst>
      <p:ext uri="{BB962C8B-B14F-4D97-AF65-F5344CB8AC3E}">
        <p14:creationId xmlns:p14="http://schemas.microsoft.com/office/powerpoint/2010/main" val="18449274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smtClean="0"/>
              <a:t>Correlation vs. Causation</a:t>
            </a:r>
          </a:p>
          <a:p>
            <a:pPr marL="342900" indent="-342900">
              <a:buFont typeface="Arial"/>
              <a:buChar char="•"/>
            </a:pPr>
            <a:r>
              <a:rPr lang="en-US" dirty="0" smtClean="0"/>
              <a:t>Correlation does not imply </a:t>
            </a:r>
            <a:r>
              <a:rPr lang="en-US" b="1" u="sng" dirty="0" smtClean="0"/>
              <a:t>causation</a:t>
            </a:r>
            <a:r>
              <a:rPr lang="en-US" dirty="0" smtClean="0"/>
              <a:t>, or that a change in one event causes the change in the second event. </a:t>
            </a:r>
          </a:p>
          <a:p>
            <a:pPr marL="342900" indent="-342900">
              <a:buFont typeface="Arial"/>
              <a:buChar char="•"/>
            </a:pPr>
            <a:r>
              <a:rPr lang="en-US" dirty="0" smtClean="0"/>
              <a:t>If a change in one event is responsible for a change in another event, the two events have a </a:t>
            </a:r>
            <a:r>
              <a:rPr lang="en-US" b="1" u="sng" dirty="0" smtClean="0"/>
              <a:t>casual</a:t>
            </a:r>
            <a:r>
              <a:rPr lang="en-US" dirty="0" smtClean="0"/>
              <a:t> relationship, or causation. </a:t>
            </a:r>
          </a:p>
          <a:p>
            <a:pPr marL="342900" indent="-342900">
              <a:buFont typeface="Arial"/>
              <a:buChar char="•"/>
            </a:pPr>
            <a:r>
              <a:rPr lang="en-US" b="1" u="sng" dirty="0" smtClean="0"/>
              <a:t>Outside</a:t>
            </a:r>
            <a:r>
              <a:rPr lang="en-US" dirty="0" smtClean="0"/>
              <a:t> factors may influence and explain a strong correlation between two events. </a:t>
            </a:r>
          </a:p>
          <a:p>
            <a:pPr marL="342900" indent="-342900">
              <a:buFont typeface="Arial"/>
              <a:buChar char="•"/>
            </a:pPr>
            <a:endParaRPr lang="en-US" sz="2000" b="1" dirty="0" smtClean="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5</a:t>
            </a:fld>
            <a:endParaRPr lang="en-US" dirty="0"/>
          </a:p>
        </p:txBody>
      </p:sp>
      <p:sp>
        <p:nvSpPr>
          <p:cNvPr id="4" name="Footer Placeholder 3"/>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extLst>
      <p:ext uri="{BB962C8B-B14F-4D97-AF65-F5344CB8AC3E}">
        <p14:creationId xmlns:p14="http://schemas.microsoft.com/office/powerpoint/2010/main" val="401619403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22383"/>
            <a:ext cx="7855776" cy="4998233"/>
          </a:xfrm>
        </p:spPr>
        <p:txBody>
          <a:bodyPr/>
          <a:lstStyle/>
          <a:p>
            <a:r>
              <a:rPr lang="en-US" b="1" dirty="0"/>
              <a:t>Let’s Practice!</a:t>
            </a:r>
            <a:r>
              <a:rPr lang="en-US" dirty="0"/>
              <a:t>  For each scatter plot identify the correlation type and coefficient.</a:t>
            </a:r>
          </a:p>
          <a:p>
            <a:r>
              <a:rPr lang="en-US" dirty="0"/>
              <a:t> </a:t>
            </a:r>
          </a:p>
          <a:p>
            <a:r>
              <a:rPr lang="en-US" dirty="0"/>
              <a:t> </a:t>
            </a:r>
          </a:p>
          <a:p>
            <a:r>
              <a:rPr lang="en-US" dirty="0"/>
              <a:t> </a:t>
            </a:r>
          </a:p>
          <a:p>
            <a:endParaRPr lang="en-US"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6</a:t>
            </a:fld>
            <a:endParaRPr lang="en-US" dirty="0"/>
          </a:p>
        </p:txBody>
      </p:sp>
      <p:sp>
        <p:nvSpPr>
          <p:cNvPr id="4" name="Footer Placeholder 3"/>
          <p:cNvSpPr>
            <a:spLocks noGrp="1"/>
          </p:cNvSpPr>
          <p:nvPr>
            <p:ph type="ftr" sz="quarter" idx="13"/>
          </p:nvPr>
        </p:nvSpPr>
        <p:spPr/>
        <p:txBody>
          <a:bodyPr/>
          <a:lstStyle/>
          <a:p>
            <a:pPr>
              <a:defRPr/>
            </a:pPr>
            <a:r>
              <a:rPr lang="en-US" smtClean="0"/>
              <a:t>4.3.2: Calculating and Interpreting the Correlation Coefficient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70899" y="1784203"/>
            <a:ext cx="2566266" cy="2515899"/>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255819" y="1784203"/>
            <a:ext cx="2604654" cy="2301587"/>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238085" y="1784203"/>
            <a:ext cx="2410691" cy="2492519"/>
          </a:xfrm>
          <a:prstGeom prst="rect">
            <a:avLst/>
          </a:prstGeom>
          <a:noFill/>
          <a:ln>
            <a:noFill/>
          </a:ln>
        </p:spPr>
      </p:pic>
    </p:spTree>
    <p:extLst>
      <p:ext uri="{BB962C8B-B14F-4D97-AF65-F5344CB8AC3E}">
        <p14:creationId xmlns:p14="http://schemas.microsoft.com/office/powerpoint/2010/main" val="255640317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49" y="641350"/>
            <a:ext cx="8107058" cy="4997450"/>
          </a:xfrm>
        </p:spPr>
        <p:txBody>
          <a:bodyPr/>
          <a:lstStyle/>
          <a:p>
            <a:pPr eaLnBrk="1" hangingPunct="1"/>
            <a:r>
              <a:rPr lang="en-US" sz="2800" b="1" dirty="0"/>
              <a:t>Guided </a:t>
            </a:r>
            <a:r>
              <a:rPr lang="en-US" sz="2800" b="1" dirty="0" smtClean="0"/>
              <a:t>Practice</a:t>
            </a:r>
            <a:endParaRPr lang="en-US" sz="2000" b="1" dirty="0"/>
          </a:p>
          <a:p>
            <a:pPr eaLnBrk="1" hangingPunct="1"/>
            <a:r>
              <a:rPr lang="en-US" sz="2800" b="1" dirty="0">
                <a:solidFill>
                  <a:srgbClr val="000090"/>
                </a:solidFill>
              </a:rPr>
              <a:t>Example </a:t>
            </a:r>
            <a:r>
              <a:rPr lang="en-US" sz="2800" b="1" dirty="0" smtClean="0">
                <a:solidFill>
                  <a:srgbClr val="000090"/>
                </a:solidFill>
              </a:rPr>
              <a:t>1</a:t>
            </a:r>
            <a:endParaRPr lang="en-US" sz="1100" b="1" dirty="0">
              <a:solidFill>
                <a:srgbClr val="558ED5"/>
              </a:solidFill>
            </a:endParaRPr>
          </a:p>
          <a:p>
            <a:r>
              <a:rPr lang="en-US" dirty="0"/>
              <a:t>An education research team is interested in determining if there is a relationship between a student’s vocabulary and how frequently the student reads books. The team gives 20 students a 100-question vocabulary test, and asks students to record how many books they read in the past year. The results are in the table </a:t>
            </a:r>
            <a:r>
              <a:rPr lang="en-US" dirty="0" smtClean="0"/>
              <a:t>on the next slide. </a:t>
            </a:r>
            <a:r>
              <a:rPr lang="en-US" dirty="0"/>
              <a:t>Is there a linear relationship between the number of books read and test scores? Use the correlation coefficient, </a:t>
            </a:r>
            <a:r>
              <a:rPr lang="en-US" i="1" dirty="0"/>
              <a:t>r</a:t>
            </a:r>
            <a:r>
              <a:rPr lang="en-US" dirty="0"/>
              <a:t>, to explain your answer.</a:t>
            </a:r>
          </a:p>
          <a:p>
            <a:endParaRPr lang="en-US" dirty="0"/>
          </a:p>
          <a:p>
            <a:endParaRPr lang="en-US" dirty="0" smtClean="0"/>
          </a:p>
          <a:p>
            <a:endParaRPr lang="en-US" dirty="0"/>
          </a:p>
          <a:p>
            <a:endParaRPr lang="en-US" dirty="0" smtClean="0"/>
          </a:p>
          <a:p>
            <a:endParaRPr lang="en-US"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7</a:t>
            </a:fld>
            <a:endParaRPr lang="en-US" dirty="0"/>
          </a:p>
        </p:txBody>
      </p:sp>
      <p:sp>
        <p:nvSpPr>
          <p:cNvPr id="3" name="Footer Placeholder 2"/>
          <p:cNvSpPr>
            <a:spLocks noGrp="1"/>
          </p:cNvSpPr>
          <p:nvPr>
            <p:ph type="ftr" sz="quarter" idx="13"/>
          </p:nvPr>
        </p:nvSpPr>
        <p:spPr/>
        <p:txBody>
          <a:bodyPr/>
          <a:lstStyle/>
          <a:p>
            <a:pPr>
              <a:defRPr/>
            </a:pPr>
            <a:r>
              <a:rPr lang="en-US" smtClean="0"/>
              <a:t>4.3.2: Calculating and Interpreting the Correlation Coefficient</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p:txBody>
          <a:bodyPr/>
          <a:lstStyle/>
          <a:p>
            <a:pPr eaLnBrk="1" hangingPunct="1">
              <a:defRPr/>
            </a:pPr>
            <a:r>
              <a:rPr lang="en-US" sz="2800" b="1" dirty="0"/>
              <a:t>Guided </a:t>
            </a:r>
            <a:r>
              <a:rPr lang="en-US" sz="2800" b="1" dirty="0" smtClean="0"/>
              <a:t>Practice: </a:t>
            </a:r>
            <a:r>
              <a:rPr lang="en-US" sz="2800" b="1" dirty="0" smtClean="0">
                <a:solidFill>
                  <a:srgbClr val="000090"/>
                </a:solidFill>
              </a:rPr>
              <a:t>Example 1, </a:t>
            </a:r>
            <a:r>
              <a:rPr lang="en-US" sz="2800" b="1" i="1" dirty="0" smtClean="0">
                <a:solidFill>
                  <a:srgbClr val="000090"/>
                </a:solidFill>
              </a:rPr>
              <a:t>continued</a:t>
            </a:r>
          </a:p>
          <a:p>
            <a:pPr eaLnBrk="1" hangingPunct="1">
              <a:defRPr/>
            </a:pPr>
            <a:endParaRPr lang="en-US" sz="1100" baseline="30000" dirty="0"/>
          </a:p>
        </p:txBody>
      </p:sp>
      <p:sp>
        <p:nvSpPr>
          <p:cNvPr id="3" name="Slide Number Placeholder 2"/>
          <p:cNvSpPr>
            <a:spLocks noGrp="1"/>
          </p:cNvSpPr>
          <p:nvPr>
            <p:ph type="sldNum" sz="quarter" idx="11"/>
          </p:nvPr>
        </p:nvSpPr>
        <p:spPr/>
        <p:txBody>
          <a:bodyPr/>
          <a:lstStyle/>
          <a:p>
            <a:pPr>
              <a:defRPr/>
            </a:pPr>
            <a:fld id="{C9856EBA-760D-B34B-AF3B-AAEF720997D6}" type="slidenum">
              <a:rPr lang="en-US" smtClean="0"/>
              <a:pPr>
                <a:defRPr/>
              </a:pPr>
              <a:t>8</a:t>
            </a:fld>
            <a:endParaRPr lang="en-US" dirty="0"/>
          </a:p>
        </p:txBody>
      </p:sp>
      <p:sp>
        <p:nvSpPr>
          <p:cNvPr id="2" name="Footer Placeholder 1"/>
          <p:cNvSpPr>
            <a:spLocks noGrp="1"/>
          </p:cNvSpPr>
          <p:nvPr>
            <p:ph type="ftr" sz="quarter" idx="13"/>
          </p:nvPr>
        </p:nvSpPr>
        <p:spPr/>
        <p:txBody>
          <a:bodyPr/>
          <a:lstStyle/>
          <a:p>
            <a:pPr>
              <a:defRPr/>
            </a:pPr>
            <a:r>
              <a:rPr lang="en-US" smtClean="0"/>
              <a:t>4.3.2: Calculating and Interpreting the Correlation Coefficient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25603574"/>
              </p:ext>
            </p:extLst>
          </p:nvPr>
        </p:nvGraphicFramePr>
        <p:xfrm>
          <a:off x="1219200" y="1397000"/>
          <a:ext cx="6756400" cy="4191000"/>
        </p:xfrm>
        <a:graphic>
          <a:graphicData uri="http://schemas.openxmlformats.org/drawingml/2006/table">
            <a:tbl>
              <a:tblPr firstRow="1" bandRow="1">
                <a:tableStyleId>{2D5ABB26-0587-4C30-8999-92F81FD0307C}</a:tableStyleId>
              </a:tblPr>
              <a:tblGrid>
                <a:gridCol w="1758950"/>
                <a:gridCol w="1758950"/>
                <a:gridCol w="1619250"/>
                <a:gridCol w="1619250"/>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i="0" u="none" strike="noStrike" kern="1200" baseline="0" dirty="0" smtClean="0">
                          <a:solidFill>
                            <a:schemeClr val="tx1"/>
                          </a:solidFill>
                          <a:latin typeface="Arial"/>
                          <a:ea typeface="+mn-ea"/>
                          <a:cs typeface="Arial"/>
                        </a:rPr>
                        <a:t>Books read</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b="1" i="0" baseline="0" dirty="0" smtClean="0">
                          <a:solidFill>
                            <a:schemeClr val="tx1"/>
                          </a:solidFill>
                          <a:latin typeface="Arial"/>
                          <a:cs typeface="Arial"/>
                        </a:rPr>
                        <a:t>Test score</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i="0" baseline="0" dirty="0" smtClean="0">
                          <a:solidFill>
                            <a:schemeClr val="tx1"/>
                          </a:solidFill>
                          <a:latin typeface="Arial"/>
                          <a:cs typeface="Arial"/>
                        </a:rPr>
                        <a:t>Books read</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900" b="1" i="0" baseline="0" dirty="0" smtClean="0">
                          <a:solidFill>
                            <a:schemeClr val="tx1"/>
                          </a:solidFill>
                          <a:latin typeface="Arial"/>
                          <a:cs typeface="Arial"/>
                        </a:rPr>
                        <a:t>Test score</a:t>
                      </a:r>
                      <a:endParaRPr lang="en-US" sz="1900" b="1" i="0" baseline="0" dirty="0">
                        <a:solidFill>
                          <a:schemeClr val="tx1"/>
                        </a:solidFill>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en-US" sz="1900" i="0" baseline="0" dirty="0" smtClean="0">
                          <a:latin typeface="Arial"/>
                          <a:cs typeface="Arial"/>
                        </a:rPr>
                        <a:t>12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30</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14</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14</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56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0</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19</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63</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25</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4</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30</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78</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16</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algn="ctr"/>
                      <a:r>
                        <a:rPr lang="en-US" sz="1900" i="0" baseline="0" dirty="0" smtClean="0">
                          <a:latin typeface="Arial"/>
                          <a:cs typeface="Arial"/>
                        </a:rPr>
                        <a:t>14</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42</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7</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900" i="0" baseline="0" dirty="0" smtClean="0">
                          <a:latin typeface="Arial"/>
                          <a:cs typeface="Arial"/>
                        </a:rPr>
                        <a:t>9</a:t>
                      </a:r>
                      <a:endParaRPr lang="en-US" sz="1900" i="0" baseline="0" dirty="0">
                        <a:latin typeface="Arial"/>
                        <a:cs typeface="Aria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15416191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599" y="350692"/>
            <a:ext cx="7843001" cy="4998233"/>
          </a:xfrm>
        </p:spPr>
        <p:txBody>
          <a:bodyPr>
            <a:normAutofit/>
          </a:bodyPr>
          <a:lstStyle/>
          <a:p>
            <a:r>
              <a:rPr lang="en-US" sz="2800" b="1" dirty="0"/>
              <a:t>Guided Practice: </a:t>
            </a:r>
            <a:r>
              <a:rPr lang="en-US" sz="2800" b="1" dirty="0">
                <a:solidFill>
                  <a:srgbClr val="000090"/>
                </a:solidFill>
              </a:rPr>
              <a:t>Example </a:t>
            </a:r>
            <a:r>
              <a:rPr lang="en-US" sz="2800" b="1" dirty="0" smtClean="0">
                <a:solidFill>
                  <a:srgbClr val="000090"/>
                </a:solidFill>
              </a:rPr>
              <a:t>1, </a:t>
            </a:r>
            <a:r>
              <a:rPr lang="en-US" sz="2800" b="1" i="1" dirty="0">
                <a:solidFill>
                  <a:srgbClr val="000090"/>
                </a:solidFill>
              </a:rPr>
              <a:t>continued</a:t>
            </a:r>
            <a:endParaRPr lang="en-US" sz="2800" baseline="30000" dirty="0"/>
          </a:p>
          <a:p>
            <a:pPr marL="514350" indent="-557784">
              <a:buFont typeface="+mj-lt"/>
              <a:buAutoNum type="arabicPeriod"/>
            </a:pPr>
            <a:r>
              <a:rPr lang="en-US" sz="2800" b="1" dirty="0" smtClean="0">
                <a:solidFill>
                  <a:srgbClr val="660066"/>
                </a:solidFill>
              </a:rPr>
              <a:t>Create a scatter plot of the data.</a:t>
            </a:r>
            <a:endParaRPr lang="en-US" sz="2800" b="1" dirty="0">
              <a:solidFill>
                <a:srgbClr val="660066"/>
              </a:solidFill>
            </a:endParaRPr>
          </a:p>
          <a:p>
            <a:pPr marL="512064"/>
            <a:r>
              <a:rPr lang="en-US" dirty="0" smtClean="0"/>
              <a:t>Let the </a:t>
            </a:r>
            <a:r>
              <a:rPr lang="en-US" i="1" dirty="0" smtClean="0"/>
              <a:t>x</a:t>
            </a:r>
            <a:r>
              <a:rPr lang="en-US" dirty="0" smtClean="0"/>
              <a:t>-axis represent books read and the </a:t>
            </a:r>
            <a:r>
              <a:rPr lang="en-US" i="1" dirty="0" smtClean="0"/>
              <a:t>y</a:t>
            </a:r>
            <a:r>
              <a:rPr lang="en-US" dirty="0" smtClean="0"/>
              <a:t>-axis represent test score.</a:t>
            </a:r>
            <a:endParaRPr lang="en-US" sz="2000" dirty="0">
              <a:solidFill>
                <a:schemeClr val="tx1"/>
              </a:solidFill>
            </a:endParaRPr>
          </a:p>
          <a:p>
            <a:endParaRPr lang="en-US" sz="2800" dirty="0"/>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9</a:t>
            </a:fld>
            <a:endParaRPr lang="en-US" dirty="0"/>
          </a:p>
        </p:txBody>
      </p:sp>
      <p:sp>
        <p:nvSpPr>
          <p:cNvPr id="4" name="Footer Placeholder 3"/>
          <p:cNvSpPr>
            <a:spLocks noGrp="1"/>
          </p:cNvSpPr>
          <p:nvPr>
            <p:ph type="ftr" sz="quarter" idx="13"/>
          </p:nvPr>
        </p:nvSpPr>
        <p:spPr/>
        <p:txBody>
          <a:bodyPr/>
          <a:lstStyle/>
          <a:p>
            <a:pPr>
              <a:defRPr/>
            </a:pPr>
            <a:r>
              <a:rPr lang="en-US" smtClean="0"/>
              <a:t>4.3.2: Calculating and Interpreting the Correlation Coefficient</a:t>
            </a:r>
            <a:endParaRPr lang="en-US" dirty="0"/>
          </a:p>
        </p:txBody>
      </p:sp>
      <p:grpSp>
        <p:nvGrpSpPr>
          <p:cNvPr id="5" name="Group 4"/>
          <p:cNvGrpSpPr/>
          <p:nvPr/>
        </p:nvGrpSpPr>
        <p:grpSpPr>
          <a:xfrm>
            <a:off x="3922675" y="2259319"/>
            <a:ext cx="4375188" cy="3642015"/>
            <a:chOff x="1781108" y="1276340"/>
            <a:chExt cx="4803881" cy="440788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137" t="5765" r="6363" b="6674"/>
            <a:stretch/>
          </p:blipFill>
          <p:spPr>
            <a:xfrm>
              <a:off x="2108197" y="1276340"/>
              <a:ext cx="4476792" cy="4069327"/>
            </a:xfrm>
            <a:prstGeom prst="rect">
              <a:avLst/>
            </a:prstGeom>
          </p:spPr>
        </p:pic>
        <p:sp>
          <p:nvSpPr>
            <p:cNvPr id="7" name="TextBox 6"/>
            <p:cNvSpPr txBox="1"/>
            <p:nvPr/>
          </p:nvSpPr>
          <p:spPr>
            <a:xfrm rot="16200000">
              <a:off x="-5415" y="3141190"/>
              <a:ext cx="3911600" cy="338554"/>
            </a:xfrm>
            <a:prstGeom prst="rect">
              <a:avLst/>
            </a:prstGeom>
            <a:noFill/>
          </p:spPr>
          <p:txBody>
            <a:bodyPr wrap="square" rtlCol="0">
              <a:spAutoFit/>
            </a:bodyPr>
            <a:lstStyle/>
            <a:p>
              <a:pPr algn="ctr"/>
              <a:r>
                <a:rPr lang="en-US" sz="1600" b="1" dirty="0" smtClean="0">
                  <a:latin typeface="Arial"/>
                  <a:cs typeface="Arial"/>
                </a:rPr>
                <a:t>Test score</a:t>
              </a:r>
              <a:endParaRPr lang="en-US" sz="1600" b="1" dirty="0">
                <a:latin typeface="Arial"/>
                <a:cs typeface="Arial"/>
              </a:endParaRPr>
            </a:p>
          </p:txBody>
        </p:sp>
        <p:sp>
          <p:nvSpPr>
            <p:cNvPr id="8" name="TextBox 7"/>
            <p:cNvSpPr txBox="1"/>
            <p:nvPr/>
          </p:nvSpPr>
          <p:spPr>
            <a:xfrm>
              <a:off x="2209801" y="5345668"/>
              <a:ext cx="4373319" cy="338554"/>
            </a:xfrm>
            <a:prstGeom prst="rect">
              <a:avLst/>
            </a:prstGeom>
            <a:noFill/>
          </p:spPr>
          <p:txBody>
            <a:bodyPr wrap="square" rtlCol="0">
              <a:spAutoFit/>
            </a:bodyPr>
            <a:lstStyle/>
            <a:p>
              <a:pPr algn="ctr"/>
              <a:r>
                <a:rPr lang="en-US" sz="1600" b="1" dirty="0" smtClean="0">
                  <a:latin typeface="Arial"/>
                  <a:cs typeface="Arial"/>
                </a:rPr>
                <a:t>Books read</a:t>
              </a:r>
              <a:endParaRPr lang="en-US" sz="1600" b="1" dirty="0">
                <a:latin typeface="Arial"/>
                <a:cs typeface="Arial"/>
              </a:endParaRPr>
            </a:p>
          </p:txBody>
        </p:sp>
      </p:grpSp>
    </p:spTree>
    <p:extLst>
      <p:ext uri="{BB962C8B-B14F-4D97-AF65-F5344CB8AC3E}">
        <p14:creationId xmlns:p14="http://schemas.microsoft.com/office/powerpoint/2010/main" val="333138451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10775</TotalTime>
  <Words>1766</Words>
  <Application>Microsoft Office PowerPoint</Application>
  <PresentationFormat>On-screen Show (4:3)</PresentationFormat>
  <Paragraphs>337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Advantage</vt:lpstr>
      <vt:lpstr>Equation</vt:lpstr>
      <vt:lpstr>Lesson 4.7 – Interpreting the Correlation Coefficient  and  Distinguishing between Correlation &amp; Causation</vt:lpstr>
      <vt:lpstr>Think-Pair-Share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3-2-1</vt:lpstr>
    </vt:vector>
  </TitlesOfParts>
  <Company>Walch Education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Walch Education</dc:creator>
  <cp:lastModifiedBy>Amanda Layson</cp:lastModifiedBy>
  <cp:revision>258</cp:revision>
  <cp:lastPrinted>2013-03-26T22:41:32Z</cp:lastPrinted>
  <dcterms:created xsi:type="dcterms:W3CDTF">2012-02-22T19:14:19Z</dcterms:created>
  <dcterms:modified xsi:type="dcterms:W3CDTF">2014-03-07T21:12:32Z</dcterms:modified>
</cp:coreProperties>
</file>